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232" r:id="rId1"/>
  </p:sldMasterIdLst>
  <p:notesMasterIdLst>
    <p:notesMasterId r:id="rId31"/>
  </p:notesMasterIdLst>
  <p:handoutMasterIdLst>
    <p:handoutMasterId r:id="rId32"/>
  </p:handoutMasterIdLst>
  <p:sldIdLst>
    <p:sldId id="1017" r:id="rId2"/>
    <p:sldId id="1018" r:id="rId3"/>
    <p:sldId id="905" r:id="rId4"/>
    <p:sldId id="1013" r:id="rId5"/>
    <p:sldId id="1014" r:id="rId6"/>
    <p:sldId id="1015" r:id="rId7"/>
    <p:sldId id="960" r:id="rId8"/>
    <p:sldId id="997" r:id="rId9"/>
    <p:sldId id="998" r:id="rId10"/>
    <p:sldId id="999" r:id="rId11"/>
    <p:sldId id="1000" r:id="rId12"/>
    <p:sldId id="1006" r:id="rId13"/>
    <p:sldId id="1019" r:id="rId14"/>
    <p:sldId id="1020" r:id="rId15"/>
    <p:sldId id="1001" r:id="rId16"/>
    <p:sldId id="1002" r:id="rId17"/>
    <p:sldId id="1008" r:id="rId18"/>
    <p:sldId id="1009" r:id="rId19"/>
    <p:sldId id="1010" r:id="rId20"/>
    <p:sldId id="1011" r:id="rId21"/>
    <p:sldId id="971" r:id="rId22"/>
    <p:sldId id="1016" r:id="rId23"/>
    <p:sldId id="979" r:id="rId24"/>
    <p:sldId id="980" r:id="rId25"/>
    <p:sldId id="981" r:id="rId26"/>
    <p:sldId id="984" r:id="rId27"/>
    <p:sldId id="993" r:id="rId28"/>
    <p:sldId id="1012" r:id="rId29"/>
    <p:sldId id="996" r:id="rId30"/>
  </p:sldIdLst>
  <p:sldSz cx="9144000" cy="6858000" type="screen4x3"/>
  <p:notesSz cx="6858000" cy="9144000"/>
  <p:defaultTextStyle>
    <a:defPPr>
      <a:defRPr lang="tr-TR"/>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CC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74216" autoAdjust="0"/>
  </p:normalViewPr>
  <p:slideViewPr>
    <p:cSldViewPr>
      <p:cViewPr varScale="1">
        <p:scale>
          <a:sx n="65" d="100"/>
          <a:sy n="65" d="100"/>
        </p:scale>
        <p:origin x="-1954" y="-6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14F2726-6F2A-C140-A890-055B515EBF49}" type="datetimeFigureOut">
              <a:rPr lang="en-US" smtClean="0"/>
              <a:pPr/>
              <a:t>11/8/2018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745C8E3-2D9B-5943-943D-C3F24109AE2B}" type="slidenum">
              <a:rPr lang="en-US" smtClean="0"/>
              <a:pPr/>
              <a:t>‹#›</a:t>
            </a:fld>
            <a:endParaRPr lang="en-US"/>
          </a:p>
        </p:txBody>
      </p:sp>
    </p:spTree>
    <p:extLst>
      <p:ext uri="{BB962C8B-B14F-4D97-AF65-F5344CB8AC3E}">
        <p14:creationId xmlns:p14="http://schemas.microsoft.com/office/powerpoint/2010/main" xmlns="" val="17050160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40A2923D-7561-4B09-9496-E12355E859EC}" type="datetimeFigureOut">
              <a:rPr lang="tr-TR"/>
              <a:pPr>
                <a:defRPr/>
              </a:pPr>
              <a:t>8.11.2018</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endParaRPr lang="tr-TR" noProof="0"/>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pPr>
              <a:defRPr/>
            </a:pPr>
            <a:fld id="{D1F4F78E-D48D-439C-B1A0-00E96121DE93}" type="slidenum">
              <a:rPr lang="tr-TR" altLang="tr-TR"/>
              <a:pPr>
                <a:defRPr/>
              </a:pPr>
              <a:t>‹#›</a:t>
            </a:fld>
            <a:endParaRPr lang="tr-TR" altLang="tr-TR"/>
          </a:p>
        </p:txBody>
      </p:sp>
    </p:spTree>
    <p:extLst>
      <p:ext uri="{BB962C8B-B14F-4D97-AF65-F5344CB8AC3E}">
        <p14:creationId xmlns:p14="http://schemas.microsoft.com/office/powerpoint/2010/main" xmlns="" val="961253866"/>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ayt Görüntüsü Yer Tutucusu 1"/>
          <p:cNvSpPr>
            <a:spLocks noGrp="1" noRot="1" noChangeAspect="1" noTextEdit="1"/>
          </p:cNvSpPr>
          <p:nvPr>
            <p:ph type="sldImg"/>
          </p:nvPr>
        </p:nvSpPr>
        <p:spPr bwMode="auto">
          <a:noFill/>
          <a:ln>
            <a:solidFill>
              <a:srgbClr val="000000"/>
            </a:solidFill>
            <a:miter lim="800000"/>
            <a:headEnd/>
            <a:tailEnd/>
          </a:ln>
        </p:spPr>
      </p:sp>
      <p:sp>
        <p:nvSpPr>
          <p:cNvPr id="34819" name="Not Yer Tutucusu 2"/>
          <p:cNvSpPr>
            <a:spLocks noGrp="1"/>
          </p:cNvSpPr>
          <p:nvPr>
            <p:ph type="body" idx="1"/>
          </p:nvPr>
        </p:nvSpPr>
        <p:spPr bwMode="auto">
          <a:noFill/>
        </p:spPr>
        <p:txBody>
          <a:bodyPr wrap="square" numCol="1" anchor="t" anchorCtr="0" compatLnSpc="1">
            <a:prstTxWarp prst="textNoShape">
              <a:avLst/>
            </a:prstTxWarp>
          </a:bodyPr>
          <a:lstStyle/>
          <a:p>
            <a:endParaRPr lang="tr-TR" altLang="tr-TR" smtClean="0"/>
          </a:p>
        </p:txBody>
      </p:sp>
      <p:sp>
        <p:nvSpPr>
          <p:cNvPr id="34820" name="Slayt Numarası Yer Tutucusu 3"/>
          <p:cNvSpPr>
            <a:spLocks noGrp="1"/>
          </p:cNvSpPr>
          <p:nvPr>
            <p:ph type="sldNum" sz="quarter" idx="5"/>
          </p:nvPr>
        </p:nvSpPr>
        <p:spPr bwMode="auto">
          <a:noFill/>
          <a:ln>
            <a:miter lim="800000"/>
            <a:headEnd/>
            <a:tailEnd/>
          </a:ln>
        </p:spPr>
        <p:txBody>
          <a:bodyPr/>
          <a:lstStyle/>
          <a:p>
            <a:fld id="{DB2FD594-D3FF-4FEE-9281-C77EFE7DCABD}" type="slidenum">
              <a:rPr lang="tr-TR" altLang="tr-TR" smtClean="0"/>
              <a:pPr/>
              <a:t>1</a:t>
            </a:fld>
            <a:endParaRPr lang="tr-TR" altLang="tr-T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ayt Görüntüsü Yer Tutucusu 1"/>
          <p:cNvSpPr>
            <a:spLocks noGrp="1" noRot="1" noChangeAspect="1" noTextEdit="1"/>
          </p:cNvSpPr>
          <p:nvPr>
            <p:ph type="sldImg"/>
          </p:nvPr>
        </p:nvSpPr>
        <p:spPr bwMode="auto">
          <a:noFill/>
          <a:ln>
            <a:solidFill>
              <a:srgbClr val="000000"/>
            </a:solidFill>
            <a:miter lim="800000"/>
            <a:headEnd/>
            <a:tailEnd/>
          </a:ln>
        </p:spPr>
      </p:sp>
      <p:sp>
        <p:nvSpPr>
          <p:cNvPr id="39939" name="Not Yer Tutucusu 2"/>
          <p:cNvSpPr>
            <a:spLocks noGrp="1"/>
          </p:cNvSpPr>
          <p:nvPr>
            <p:ph type="body" idx="1"/>
          </p:nvPr>
        </p:nvSpPr>
        <p:spPr bwMode="auto">
          <a:noFill/>
        </p:spPr>
        <p:txBody>
          <a:bodyPr wrap="square" numCol="1" anchor="t" anchorCtr="0" compatLnSpc="1">
            <a:prstTxWarp prst="textNoShape">
              <a:avLst/>
            </a:prstTxWarp>
          </a:bodyPr>
          <a:lstStyle/>
          <a:p>
            <a:r>
              <a:rPr lang="tr-TR" dirty="0" smtClean="0"/>
              <a:t>Edirne Sultan Murat Devlet Hastanesinde yangın tahliye tatbikatı,UMKE Edirne,2015.</a:t>
            </a:r>
          </a:p>
        </p:txBody>
      </p:sp>
      <p:sp>
        <p:nvSpPr>
          <p:cNvPr id="39940" name="Slayt Numarası Yer Tutucusu 3"/>
          <p:cNvSpPr>
            <a:spLocks noGrp="1"/>
          </p:cNvSpPr>
          <p:nvPr>
            <p:ph type="sldNum" sz="quarter" idx="5"/>
          </p:nvPr>
        </p:nvSpPr>
        <p:spPr bwMode="auto">
          <a:noFill/>
          <a:ln>
            <a:miter lim="800000"/>
            <a:headEnd/>
            <a:tailEnd/>
          </a:ln>
        </p:spPr>
        <p:txBody>
          <a:bodyPr/>
          <a:lstStyle/>
          <a:p>
            <a:fld id="{20C20C03-C8E7-4798-8D25-95602C94DA3A}" type="slidenum">
              <a:rPr lang="tr-TR" altLang="tr-TR" smtClean="0"/>
              <a:pPr/>
              <a:t>22</a:t>
            </a:fld>
            <a:endParaRPr lang="tr-TR" altLang="tr-T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ayt Görüntüsü Yer Tutucusu 1"/>
          <p:cNvSpPr>
            <a:spLocks noGrp="1" noRot="1" noChangeAspect="1" noTextEdit="1"/>
          </p:cNvSpPr>
          <p:nvPr>
            <p:ph type="sldImg"/>
          </p:nvPr>
        </p:nvSpPr>
        <p:spPr bwMode="auto">
          <a:noFill/>
          <a:ln>
            <a:solidFill>
              <a:srgbClr val="000000"/>
            </a:solidFill>
            <a:miter lim="800000"/>
            <a:headEnd/>
            <a:tailEnd/>
          </a:ln>
        </p:spPr>
      </p:sp>
      <p:sp>
        <p:nvSpPr>
          <p:cNvPr id="40963" name="Not Yer Tutucusu 2"/>
          <p:cNvSpPr>
            <a:spLocks noGrp="1"/>
          </p:cNvSpPr>
          <p:nvPr>
            <p:ph type="body" idx="1"/>
          </p:nvPr>
        </p:nvSpPr>
        <p:spPr bwMode="auto">
          <a:noFill/>
        </p:spPr>
        <p:txBody>
          <a:bodyPr wrap="square" numCol="1" anchor="t" anchorCtr="0" compatLnSpc="1">
            <a:prstTxWarp prst="textNoShape">
              <a:avLst/>
            </a:prstTxWarp>
          </a:bodyPr>
          <a:lstStyle/>
          <a:p>
            <a:r>
              <a:rPr lang="tr-TR" dirty="0" smtClean="0"/>
              <a:t>Ordu UMKE Tatbikatı ,2016</a:t>
            </a:r>
            <a:br>
              <a:rPr lang="tr-TR" dirty="0" smtClean="0"/>
            </a:br>
            <a:endParaRPr lang="tr-TR" dirty="0" smtClean="0"/>
          </a:p>
        </p:txBody>
      </p:sp>
      <p:sp>
        <p:nvSpPr>
          <p:cNvPr id="40964" name="Slayt Numarası Yer Tutucusu 3"/>
          <p:cNvSpPr>
            <a:spLocks noGrp="1"/>
          </p:cNvSpPr>
          <p:nvPr>
            <p:ph type="sldNum" sz="quarter" idx="5"/>
          </p:nvPr>
        </p:nvSpPr>
        <p:spPr bwMode="auto">
          <a:noFill/>
          <a:ln>
            <a:miter lim="800000"/>
            <a:headEnd/>
            <a:tailEnd/>
          </a:ln>
        </p:spPr>
        <p:txBody>
          <a:bodyPr/>
          <a:lstStyle/>
          <a:p>
            <a:fld id="{61BD36AE-761F-4311-87C7-05C30928853D}" type="slidenum">
              <a:rPr lang="tr-TR" altLang="tr-TR" smtClean="0"/>
              <a:pPr/>
              <a:t>24</a:t>
            </a:fld>
            <a:endParaRPr lang="tr-TR" altLang="tr-T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ayt Görüntüsü Yer Tutucusu 1"/>
          <p:cNvSpPr>
            <a:spLocks noGrp="1" noRot="1" noChangeAspect="1" noTextEdit="1"/>
          </p:cNvSpPr>
          <p:nvPr>
            <p:ph type="sldImg"/>
          </p:nvPr>
        </p:nvSpPr>
        <p:spPr bwMode="auto">
          <a:noFill/>
          <a:ln>
            <a:solidFill>
              <a:srgbClr val="000000"/>
            </a:solidFill>
            <a:miter lim="800000"/>
            <a:headEnd/>
            <a:tailEnd/>
          </a:ln>
        </p:spPr>
      </p:sp>
      <p:sp>
        <p:nvSpPr>
          <p:cNvPr id="41987" name="Not Yer Tutucusu 2"/>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
        <p:nvSpPr>
          <p:cNvPr id="41988" name="Slayt Numarası Yer Tutucusu 3"/>
          <p:cNvSpPr>
            <a:spLocks noGrp="1"/>
          </p:cNvSpPr>
          <p:nvPr>
            <p:ph type="sldNum" sz="quarter" idx="5"/>
          </p:nvPr>
        </p:nvSpPr>
        <p:spPr bwMode="auto">
          <a:noFill/>
          <a:ln>
            <a:miter lim="800000"/>
            <a:headEnd/>
            <a:tailEnd/>
          </a:ln>
        </p:spPr>
        <p:txBody>
          <a:bodyPr/>
          <a:lstStyle/>
          <a:p>
            <a:fld id="{4E54F090-39AE-44E1-928B-EF55C51919CD}" type="slidenum">
              <a:rPr lang="tr-TR" altLang="tr-TR" smtClean="0"/>
              <a:pPr/>
              <a:t>27</a:t>
            </a:fld>
            <a:endParaRPr lang="tr-TR" altLang="tr-T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tr-TR" sz="1200" kern="1200" dirty="0" smtClean="0">
                <a:solidFill>
                  <a:schemeClr val="tx1"/>
                </a:solidFill>
                <a:latin typeface="+mn-lt"/>
                <a:ea typeface="+mn-ea"/>
                <a:cs typeface="+mn-cs"/>
              </a:rPr>
              <a:t>“Acil çıkış kapıları hangi yöne açılır?”, “Acil durumlarda kimlere haber verilir?”, “Tatbikatlar ne kadar süreyle tekrarlanır?” soruları sorulur.</a:t>
            </a:r>
            <a:endParaRPr lang="tr-TR" sz="1200" kern="1200" smtClean="0">
              <a:solidFill>
                <a:schemeClr val="tx1"/>
              </a:solidFill>
              <a:latin typeface="+mn-lt"/>
              <a:ea typeface="+mn-ea"/>
              <a:cs typeface="+mn-cs"/>
            </a:endParaRPr>
          </a:p>
          <a:p>
            <a:endParaRPr lang="tr-TR"/>
          </a:p>
        </p:txBody>
      </p:sp>
      <p:sp>
        <p:nvSpPr>
          <p:cNvPr id="4" name="3 Slayt Numarası Yer Tutucusu"/>
          <p:cNvSpPr>
            <a:spLocks noGrp="1"/>
          </p:cNvSpPr>
          <p:nvPr>
            <p:ph type="sldNum" sz="quarter" idx="10"/>
          </p:nvPr>
        </p:nvSpPr>
        <p:spPr/>
        <p:txBody>
          <a:bodyPr/>
          <a:lstStyle/>
          <a:p>
            <a:pPr>
              <a:defRPr/>
            </a:pPr>
            <a:fld id="{D1F4F78E-D48D-439C-B1A0-00E96121DE93}" type="slidenum">
              <a:rPr lang="tr-TR" altLang="tr-TR" smtClean="0"/>
              <a:pPr>
                <a:defRPr/>
              </a:pPr>
              <a:t>28</a:t>
            </a:fld>
            <a:endParaRPr lang="tr-TR" altLang="tr-T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43012" name="Slide Number Placeholder 3"/>
          <p:cNvSpPr>
            <a:spLocks noGrp="1"/>
          </p:cNvSpPr>
          <p:nvPr>
            <p:ph type="sldNum" sz="quarter" idx="5"/>
          </p:nvPr>
        </p:nvSpPr>
        <p:spPr bwMode="auto">
          <a:noFill/>
          <a:ln>
            <a:miter lim="800000"/>
            <a:headEnd/>
            <a:tailEnd/>
          </a:ln>
        </p:spPr>
        <p:txBody>
          <a:bodyPr/>
          <a:lstStyle/>
          <a:p>
            <a:fld id="{E081ED82-D5A7-4E69-A050-5C3E0DB5C6F4}" type="slidenum">
              <a:rPr lang="en-US" altLang="tr-TR" smtClean="0">
                <a:solidFill>
                  <a:srgbClr val="000000"/>
                </a:solidFill>
              </a:rPr>
              <a:pPr/>
              <a:t>29</a:t>
            </a:fld>
            <a:endParaRPr lang="en-US" altLang="tr-TR" smtClean="0">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35844" name="Slide Number Placeholder 3"/>
          <p:cNvSpPr>
            <a:spLocks noGrp="1"/>
          </p:cNvSpPr>
          <p:nvPr>
            <p:ph type="sldNum" sz="quarter" idx="5"/>
          </p:nvPr>
        </p:nvSpPr>
        <p:spPr bwMode="auto">
          <a:noFill/>
          <a:ln>
            <a:miter lim="800000"/>
            <a:headEnd/>
            <a:tailEnd/>
          </a:ln>
        </p:spPr>
        <p:txBody>
          <a:bodyPr/>
          <a:lstStyle/>
          <a:p>
            <a:fld id="{E91F4296-8866-44C3-9F56-6FC225BE5269}" type="slidenum">
              <a:rPr lang="en-US" altLang="tr-TR" smtClean="0">
                <a:solidFill>
                  <a:srgbClr val="000000"/>
                </a:solidFill>
              </a:rPr>
              <a:pPr/>
              <a:t>2</a:t>
            </a:fld>
            <a:endParaRPr lang="en-US" altLang="tr-TR" smtClean="0">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ayt Görüntüsü Yer Tutucusu 1"/>
          <p:cNvSpPr>
            <a:spLocks noGrp="1" noRot="1" noChangeAspect="1" noTextEdit="1"/>
          </p:cNvSpPr>
          <p:nvPr>
            <p:ph type="sldImg"/>
          </p:nvPr>
        </p:nvSpPr>
        <p:spPr bwMode="auto">
          <a:noFill/>
          <a:ln>
            <a:solidFill>
              <a:srgbClr val="000000"/>
            </a:solidFill>
            <a:miter lim="800000"/>
            <a:headEnd/>
            <a:tailEnd/>
          </a:ln>
        </p:spPr>
      </p:sp>
      <p:sp>
        <p:nvSpPr>
          <p:cNvPr id="36867" name="Not Yer Tutucusu 2"/>
          <p:cNvSpPr>
            <a:spLocks noGrp="1"/>
          </p:cNvSpPr>
          <p:nvPr>
            <p:ph type="body" idx="1"/>
          </p:nvPr>
        </p:nvSpPr>
        <p:spPr bwMode="auto">
          <a:noFill/>
        </p:spPr>
        <p:txBody>
          <a:bodyPr wrap="square" numCol="1" anchor="t" anchorCtr="0" compatLnSpc="1">
            <a:prstTxWarp prst="textNoShape">
              <a:avLst/>
            </a:prstTxWarp>
          </a:bodyPr>
          <a:lstStyle/>
          <a:p>
            <a:r>
              <a:rPr lang="tr-TR" b="0" dirty="0" smtClean="0"/>
              <a:t>İşyerlerinde Acil Durumlar Hakkında Yönetmelik, </a:t>
            </a:r>
          </a:p>
          <a:p>
            <a:r>
              <a:rPr lang="tr-TR" b="0" dirty="0" smtClean="0"/>
              <a:t>İşyeri Bina ve Eklentilerinde Alınacak Sağlık ve Güvenlik Önlemlerine İlişkin Yönetmelik</a:t>
            </a:r>
          </a:p>
          <a:p>
            <a:endParaRPr lang="tr-TR" dirty="0" smtClean="0"/>
          </a:p>
        </p:txBody>
      </p:sp>
      <p:sp>
        <p:nvSpPr>
          <p:cNvPr id="36868" name="Slayt Numarası Yer Tutucusu 3"/>
          <p:cNvSpPr>
            <a:spLocks noGrp="1"/>
          </p:cNvSpPr>
          <p:nvPr>
            <p:ph type="sldNum" sz="quarter" idx="5"/>
          </p:nvPr>
        </p:nvSpPr>
        <p:spPr bwMode="auto">
          <a:noFill/>
          <a:ln>
            <a:miter lim="800000"/>
            <a:headEnd/>
            <a:tailEnd/>
          </a:ln>
        </p:spPr>
        <p:txBody>
          <a:bodyPr/>
          <a:lstStyle/>
          <a:p>
            <a:fld id="{0F019C40-8B5A-483C-919D-F9BACB443425}" type="slidenum">
              <a:rPr lang="tr-TR" altLang="tr-TR" smtClean="0"/>
              <a:pPr/>
              <a:t>6</a:t>
            </a:fld>
            <a:endParaRPr lang="tr-TR" altLang="tr-T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ayt Görüntüsü Yer Tutucusu 1"/>
          <p:cNvSpPr>
            <a:spLocks noGrp="1" noRot="1" noChangeAspect="1" noTextEdit="1"/>
          </p:cNvSpPr>
          <p:nvPr>
            <p:ph type="sldImg"/>
          </p:nvPr>
        </p:nvSpPr>
        <p:spPr bwMode="auto">
          <a:noFill/>
          <a:ln>
            <a:solidFill>
              <a:srgbClr val="000000"/>
            </a:solidFill>
            <a:miter lim="800000"/>
            <a:headEnd/>
            <a:tailEnd/>
          </a:ln>
        </p:spPr>
      </p:sp>
      <p:sp>
        <p:nvSpPr>
          <p:cNvPr id="37891" name="Not Yer Tutucusu 2"/>
          <p:cNvSpPr>
            <a:spLocks noGrp="1"/>
          </p:cNvSpPr>
          <p:nvPr>
            <p:ph type="body" idx="1"/>
          </p:nvPr>
        </p:nvSpPr>
        <p:spPr bwMode="auto">
          <a:noFill/>
        </p:spPr>
        <p:txBody>
          <a:bodyPr wrap="square" numCol="1" anchor="t" anchorCtr="0" compatLnSpc="1">
            <a:prstTxWarp prst="textNoShape">
              <a:avLst/>
            </a:prstTxWarp>
          </a:bodyPr>
          <a:lstStyle/>
          <a:p>
            <a:r>
              <a:rPr lang="tr-TR" sz="1200" kern="1200" dirty="0" smtClean="0">
                <a:solidFill>
                  <a:schemeClr val="tx1"/>
                </a:solidFill>
                <a:latin typeface="+mn-lt"/>
                <a:ea typeface="+mn-ea"/>
                <a:cs typeface="+mn-cs"/>
              </a:rPr>
              <a:t>Her çalışan işyerindeki güvenli yerini (toplanma yeri) biliyor mu? Toplanma noktasının önemine vurgu yapılacaktır. Belirlenen toplanma yerleri en güvenli yerlerdir, bina yıkılması vb. gibi durumlarda ekstra tehlike doğurmamalıdır. </a:t>
            </a:r>
            <a:endParaRPr lang="tr-TR" sz="1200" kern="1200" dirty="0">
              <a:solidFill>
                <a:schemeClr val="tx1"/>
              </a:solidFill>
              <a:latin typeface="+mn-lt"/>
              <a:ea typeface="+mn-ea"/>
              <a:cs typeface="+mn-cs"/>
            </a:endParaRPr>
          </a:p>
        </p:txBody>
      </p:sp>
      <p:sp>
        <p:nvSpPr>
          <p:cNvPr id="37892" name="Slayt Numarası Yer Tutucusu 3"/>
          <p:cNvSpPr>
            <a:spLocks noGrp="1"/>
          </p:cNvSpPr>
          <p:nvPr>
            <p:ph type="sldNum" sz="quarter" idx="5"/>
          </p:nvPr>
        </p:nvSpPr>
        <p:spPr bwMode="auto">
          <a:noFill/>
          <a:ln>
            <a:miter lim="800000"/>
            <a:headEnd/>
            <a:tailEnd/>
          </a:ln>
        </p:spPr>
        <p:txBody>
          <a:bodyPr/>
          <a:lstStyle/>
          <a:p>
            <a:fld id="{98F2FE2A-7861-4274-A819-B4B5D0FE4ACC}" type="slidenum">
              <a:rPr lang="tr-TR" altLang="tr-TR" smtClean="0"/>
              <a:pPr/>
              <a:t>8</a:t>
            </a:fld>
            <a:endParaRPr lang="tr-TR" altLang="tr-T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a:defRPr/>
            </a:pPr>
            <a:fld id="{D1F4F78E-D48D-439C-B1A0-00E96121DE93}" type="slidenum">
              <a:rPr lang="tr-TR" altLang="tr-TR" smtClean="0"/>
              <a:pPr>
                <a:defRPr/>
              </a:pPr>
              <a:t>13</a:t>
            </a:fld>
            <a:endParaRPr lang="tr-TR" altLang="tr-TR"/>
          </a:p>
        </p:txBody>
      </p:sp>
    </p:spTree>
    <p:extLst>
      <p:ext uri="{BB962C8B-B14F-4D97-AF65-F5344CB8AC3E}">
        <p14:creationId xmlns:p14="http://schemas.microsoft.com/office/powerpoint/2010/main" xmlns="" val="41219447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a:defRPr/>
            </a:pPr>
            <a:fld id="{D1F4F78E-D48D-439C-B1A0-00E96121DE93}" type="slidenum">
              <a:rPr lang="tr-TR" altLang="tr-TR" smtClean="0"/>
              <a:pPr>
                <a:defRPr/>
              </a:pPr>
              <a:t>14</a:t>
            </a:fld>
            <a:endParaRPr lang="tr-TR" altLang="tr-TR"/>
          </a:p>
        </p:txBody>
      </p:sp>
    </p:spTree>
    <p:extLst>
      <p:ext uri="{BB962C8B-B14F-4D97-AF65-F5344CB8AC3E}">
        <p14:creationId xmlns:p14="http://schemas.microsoft.com/office/powerpoint/2010/main" xmlns="" val="10793590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kern="1200" dirty="0" smtClean="0">
                <a:solidFill>
                  <a:schemeClr val="tx1"/>
                </a:solidFill>
                <a:latin typeface="+mn-lt"/>
                <a:ea typeface="+mn-ea"/>
                <a:cs typeface="+mn-cs"/>
              </a:rPr>
              <a:t>Çalışanın yükümlülükler. Mesai takibi kullanılan kaydedici cihazların asıl amacı yangın ya da tahliye durumunda binadaki insan yükünün tespiti için kullanılmaktadır. Bu durum örnek olarak açıklanabilir. </a:t>
            </a:r>
          </a:p>
          <a:p>
            <a:r>
              <a:rPr lang="tr-TR" sz="1200" kern="1200" dirty="0" smtClean="0">
                <a:solidFill>
                  <a:schemeClr val="tx1"/>
                </a:solidFill>
                <a:latin typeface="+mn-lt"/>
                <a:ea typeface="+mn-ea"/>
                <a:cs typeface="+mn-cs"/>
              </a:rPr>
              <a:t>Ancak kartsız veya kaçak girenler nedeniyle olay anında tespit edilemeyen kişiler mahzur kalabilir.</a:t>
            </a:r>
          </a:p>
          <a:p>
            <a:r>
              <a:rPr lang="tr-TR" baseline="0" dirty="0" smtClean="0"/>
              <a:t>r</a:t>
            </a:r>
            <a:endParaRPr lang="tr-TR" dirty="0"/>
          </a:p>
        </p:txBody>
      </p:sp>
      <p:sp>
        <p:nvSpPr>
          <p:cNvPr id="4" name="Slayt Numarası Yer Tutucusu 3"/>
          <p:cNvSpPr>
            <a:spLocks noGrp="1"/>
          </p:cNvSpPr>
          <p:nvPr>
            <p:ph type="sldNum" sz="quarter" idx="10"/>
          </p:nvPr>
        </p:nvSpPr>
        <p:spPr/>
        <p:txBody>
          <a:bodyPr/>
          <a:lstStyle/>
          <a:p>
            <a:pPr>
              <a:defRPr/>
            </a:pPr>
            <a:fld id="{D1F4F78E-D48D-439C-B1A0-00E96121DE93}" type="slidenum">
              <a:rPr lang="tr-TR" altLang="tr-TR" smtClean="0"/>
              <a:pPr>
                <a:defRPr/>
              </a:pPr>
              <a:t>15</a:t>
            </a:fld>
            <a:endParaRPr lang="tr-TR" altLang="tr-TR"/>
          </a:p>
        </p:txBody>
      </p:sp>
    </p:spTree>
    <p:extLst>
      <p:ext uri="{BB962C8B-B14F-4D97-AF65-F5344CB8AC3E}">
        <p14:creationId xmlns:p14="http://schemas.microsoft.com/office/powerpoint/2010/main" xmlns="" val="27373038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ayt Görüntüsü Yer Tutucusu 1"/>
          <p:cNvSpPr>
            <a:spLocks noGrp="1" noRot="1" noChangeAspect="1" noTextEdit="1"/>
          </p:cNvSpPr>
          <p:nvPr>
            <p:ph type="sldImg"/>
          </p:nvPr>
        </p:nvSpPr>
        <p:spPr bwMode="auto">
          <a:noFill/>
          <a:ln>
            <a:solidFill>
              <a:srgbClr val="000000"/>
            </a:solidFill>
            <a:miter lim="800000"/>
            <a:headEnd/>
            <a:tailEnd/>
          </a:ln>
        </p:spPr>
      </p:sp>
      <p:sp>
        <p:nvSpPr>
          <p:cNvPr id="38915" name="Not Yer Tutucusu 2"/>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
        <p:nvSpPr>
          <p:cNvPr id="38916" name="Slayt Numarası Yer Tutucusu 3"/>
          <p:cNvSpPr>
            <a:spLocks noGrp="1"/>
          </p:cNvSpPr>
          <p:nvPr>
            <p:ph type="sldNum" sz="quarter" idx="5"/>
          </p:nvPr>
        </p:nvSpPr>
        <p:spPr bwMode="auto">
          <a:noFill/>
          <a:ln>
            <a:miter lim="800000"/>
            <a:headEnd/>
            <a:tailEnd/>
          </a:ln>
        </p:spPr>
        <p:txBody>
          <a:bodyPr/>
          <a:lstStyle/>
          <a:p>
            <a:fld id="{0FFB1DD0-1C4A-472E-8020-B0AE54ACD859}" type="slidenum">
              <a:rPr lang="tr-TR" altLang="tr-TR" smtClean="0"/>
              <a:pPr/>
              <a:t>16</a:t>
            </a:fld>
            <a:endParaRPr lang="tr-TR" altLang="tr-T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Hastaneler ve</a:t>
            </a:r>
            <a:r>
              <a:rPr lang="tr-TR" baseline="0" dirty="0" smtClean="0"/>
              <a:t> çok katlı binalarda her kat için acil çıkış yolları, binadan tüm çıkış yollarının bilinmesi gerekliliği vurgulanmalı.</a:t>
            </a:r>
            <a:endParaRPr lang="tr-TR" dirty="0"/>
          </a:p>
        </p:txBody>
      </p:sp>
      <p:sp>
        <p:nvSpPr>
          <p:cNvPr id="4" name="Slayt Numarası Yer Tutucusu 3"/>
          <p:cNvSpPr>
            <a:spLocks noGrp="1"/>
          </p:cNvSpPr>
          <p:nvPr>
            <p:ph type="sldNum" sz="quarter" idx="10"/>
          </p:nvPr>
        </p:nvSpPr>
        <p:spPr/>
        <p:txBody>
          <a:bodyPr/>
          <a:lstStyle/>
          <a:p>
            <a:pPr>
              <a:defRPr/>
            </a:pPr>
            <a:fld id="{D1F4F78E-D48D-439C-B1A0-00E96121DE93}" type="slidenum">
              <a:rPr lang="tr-TR" altLang="tr-TR" smtClean="0"/>
              <a:pPr>
                <a:defRPr/>
              </a:pPr>
              <a:t>21</a:t>
            </a:fld>
            <a:endParaRPr lang="tr-TR" altLang="tr-TR"/>
          </a:p>
        </p:txBody>
      </p:sp>
    </p:spTree>
    <p:extLst>
      <p:ext uri="{BB962C8B-B14F-4D97-AF65-F5344CB8AC3E}">
        <p14:creationId xmlns:p14="http://schemas.microsoft.com/office/powerpoint/2010/main" xmlns="" val="1378385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lvl1pPr>
              <a:defRPr/>
            </a:lvl1pPr>
          </a:lstStyle>
          <a:p>
            <a:pPr>
              <a:defRPr/>
            </a:pPr>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85948479-A099-4BD1-ADEE-0EC82B3062C2}" type="slidenum">
              <a:rPr lang="tr-TR" altLang="tr-TR"/>
              <a:pPr>
                <a:defRPr/>
              </a:pPr>
              <a:t>‹#›</a:t>
            </a:fld>
            <a:endParaRPr lang="tr-TR" alt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A4ECF90D-B72B-4A06-AE0D-62CD14023E57}" type="slidenum">
              <a:rPr lang="tr-TR" altLang="tr-TR"/>
              <a:pPr>
                <a:defRPr/>
              </a:pPr>
              <a:t>‹#›</a:t>
            </a:fld>
            <a:endParaRPr lang="tr-TR" alt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10FBB67F-8F37-48FD-94FA-2016CA309F8A}" type="slidenum">
              <a:rPr lang="tr-TR" altLang="tr-TR"/>
              <a:pPr>
                <a:defRPr/>
              </a:pPr>
              <a:t>‹#›</a:t>
            </a:fld>
            <a:endParaRPr lang="tr-TR" alt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Özel Düzen">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34C9C3C8-6408-4661-8162-24D24CDF4F29}" type="slidenum">
              <a:rPr lang="tr-TR" altLang="tr-TR"/>
              <a:pPr>
                <a:defRPr/>
              </a:pPr>
              <a:t>‹#›</a:t>
            </a:fld>
            <a:endParaRPr lang="tr-TR" alt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lvl1pPr>
              <a:defRPr/>
            </a:lvl1pPr>
          </a:lstStyle>
          <a:p>
            <a:pPr>
              <a:defRPr/>
            </a:pPr>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5DDD837D-12F1-44F1-A601-28EB722222DB}" type="slidenum">
              <a:rPr lang="tr-TR" altLang="tr-TR"/>
              <a:pPr>
                <a:defRPr/>
              </a:pPr>
              <a:t>‹#›</a:t>
            </a:fld>
            <a:endParaRPr lang="tr-TR" alt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3"/>
          <p:cNvSpPr>
            <a:spLocks noGrp="1"/>
          </p:cNvSpPr>
          <p:nvPr>
            <p:ph type="dt" sz="half" idx="10"/>
          </p:nvPr>
        </p:nvSpPr>
        <p:spPr/>
        <p:txBody>
          <a:bodyPr/>
          <a:lstStyle>
            <a:lvl1pPr>
              <a:defRPr/>
            </a:lvl1pPr>
          </a:lstStyle>
          <a:p>
            <a:pPr>
              <a:defRPr/>
            </a:pPr>
            <a:endParaRPr lang="tr-TR"/>
          </a:p>
        </p:txBody>
      </p:sp>
      <p:sp>
        <p:nvSpPr>
          <p:cNvPr id="6" name="Altbilgi Yer Tutucusu 4"/>
          <p:cNvSpPr>
            <a:spLocks noGrp="1"/>
          </p:cNvSpPr>
          <p:nvPr>
            <p:ph type="ftr" sz="quarter" idx="11"/>
          </p:nvPr>
        </p:nvSpPr>
        <p:spPr/>
        <p:txBody>
          <a:bodyPr/>
          <a:lstStyle>
            <a:lvl1pPr>
              <a:defRPr/>
            </a:lvl1pPr>
          </a:lstStyle>
          <a:p>
            <a:pPr>
              <a:defRPr/>
            </a:pPr>
            <a:endParaRPr lang="tr-TR"/>
          </a:p>
        </p:txBody>
      </p:sp>
      <p:sp>
        <p:nvSpPr>
          <p:cNvPr id="7" name="Slayt Numarası Yer Tutucusu 5"/>
          <p:cNvSpPr>
            <a:spLocks noGrp="1"/>
          </p:cNvSpPr>
          <p:nvPr>
            <p:ph type="sldNum" sz="quarter" idx="12"/>
          </p:nvPr>
        </p:nvSpPr>
        <p:spPr/>
        <p:txBody>
          <a:bodyPr/>
          <a:lstStyle>
            <a:lvl1pPr>
              <a:defRPr/>
            </a:lvl1pPr>
          </a:lstStyle>
          <a:p>
            <a:pPr>
              <a:defRPr/>
            </a:pPr>
            <a:fld id="{8DCFF39E-9A24-47D6-9319-A58567980FE4}" type="slidenum">
              <a:rPr lang="tr-TR" altLang="tr-TR"/>
              <a:pPr>
                <a:defRPr/>
              </a:pPr>
              <a:t>‹#›</a:t>
            </a:fld>
            <a:endParaRPr lang="tr-TR" alt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3"/>
          <p:cNvSpPr>
            <a:spLocks noGrp="1"/>
          </p:cNvSpPr>
          <p:nvPr>
            <p:ph type="dt" sz="half" idx="10"/>
          </p:nvPr>
        </p:nvSpPr>
        <p:spPr/>
        <p:txBody>
          <a:bodyPr/>
          <a:lstStyle>
            <a:lvl1pPr>
              <a:defRPr/>
            </a:lvl1pPr>
          </a:lstStyle>
          <a:p>
            <a:pPr>
              <a:defRPr/>
            </a:pPr>
            <a:endParaRPr lang="tr-TR"/>
          </a:p>
        </p:txBody>
      </p:sp>
      <p:sp>
        <p:nvSpPr>
          <p:cNvPr id="8" name="Altbilgi Yer Tutucusu 4"/>
          <p:cNvSpPr>
            <a:spLocks noGrp="1"/>
          </p:cNvSpPr>
          <p:nvPr>
            <p:ph type="ftr" sz="quarter" idx="11"/>
          </p:nvPr>
        </p:nvSpPr>
        <p:spPr/>
        <p:txBody>
          <a:bodyPr/>
          <a:lstStyle>
            <a:lvl1pPr>
              <a:defRPr/>
            </a:lvl1pPr>
          </a:lstStyle>
          <a:p>
            <a:pPr>
              <a:defRPr/>
            </a:pPr>
            <a:endParaRPr lang="tr-TR"/>
          </a:p>
        </p:txBody>
      </p:sp>
      <p:sp>
        <p:nvSpPr>
          <p:cNvPr id="9" name="Slayt Numarası Yer Tutucusu 5"/>
          <p:cNvSpPr>
            <a:spLocks noGrp="1"/>
          </p:cNvSpPr>
          <p:nvPr>
            <p:ph type="sldNum" sz="quarter" idx="12"/>
          </p:nvPr>
        </p:nvSpPr>
        <p:spPr/>
        <p:txBody>
          <a:bodyPr/>
          <a:lstStyle>
            <a:lvl1pPr>
              <a:defRPr/>
            </a:lvl1pPr>
          </a:lstStyle>
          <a:p>
            <a:pPr>
              <a:defRPr/>
            </a:pPr>
            <a:fld id="{002FA72D-0564-4456-83D9-AF450B24C129}" type="slidenum">
              <a:rPr lang="tr-TR" altLang="tr-TR"/>
              <a:pPr>
                <a:defRPr/>
              </a:pPr>
              <a:t>‹#›</a:t>
            </a:fld>
            <a:endParaRPr lang="tr-TR" alt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3"/>
          <p:cNvSpPr>
            <a:spLocks noGrp="1"/>
          </p:cNvSpPr>
          <p:nvPr>
            <p:ph type="dt" sz="half" idx="10"/>
          </p:nvPr>
        </p:nvSpPr>
        <p:spPr/>
        <p:txBody>
          <a:bodyPr/>
          <a:lstStyle>
            <a:lvl1pPr>
              <a:defRPr/>
            </a:lvl1pPr>
          </a:lstStyle>
          <a:p>
            <a:pPr>
              <a:defRPr/>
            </a:pPr>
            <a:endParaRPr lang="tr-TR"/>
          </a:p>
        </p:txBody>
      </p:sp>
      <p:sp>
        <p:nvSpPr>
          <p:cNvPr id="4" name="Altbilgi Yer Tutucusu 4"/>
          <p:cNvSpPr>
            <a:spLocks noGrp="1"/>
          </p:cNvSpPr>
          <p:nvPr>
            <p:ph type="ftr" sz="quarter" idx="11"/>
          </p:nvPr>
        </p:nvSpPr>
        <p:spPr/>
        <p:txBody>
          <a:bodyPr/>
          <a:lstStyle>
            <a:lvl1pPr>
              <a:defRPr/>
            </a:lvl1pPr>
          </a:lstStyle>
          <a:p>
            <a:pPr>
              <a:defRPr/>
            </a:pPr>
            <a:endParaRPr lang="tr-TR"/>
          </a:p>
        </p:txBody>
      </p:sp>
      <p:sp>
        <p:nvSpPr>
          <p:cNvPr id="5" name="Slayt Numarası Yer Tutucusu 5"/>
          <p:cNvSpPr>
            <a:spLocks noGrp="1"/>
          </p:cNvSpPr>
          <p:nvPr>
            <p:ph type="sldNum" sz="quarter" idx="12"/>
          </p:nvPr>
        </p:nvSpPr>
        <p:spPr/>
        <p:txBody>
          <a:bodyPr/>
          <a:lstStyle>
            <a:lvl1pPr>
              <a:defRPr/>
            </a:lvl1pPr>
          </a:lstStyle>
          <a:p>
            <a:pPr>
              <a:defRPr/>
            </a:pPr>
            <a:fld id="{AB7D284C-2FB2-4E3F-A982-ABD82B79DB67}" type="slidenum">
              <a:rPr lang="tr-TR" altLang="tr-TR"/>
              <a:pPr>
                <a:defRPr/>
              </a:pPr>
              <a:t>‹#›</a:t>
            </a:fld>
            <a:endParaRPr lang="tr-TR" alt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3"/>
          <p:cNvSpPr>
            <a:spLocks noGrp="1"/>
          </p:cNvSpPr>
          <p:nvPr>
            <p:ph type="dt" sz="half" idx="10"/>
          </p:nvPr>
        </p:nvSpPr>
        <p:spPr/>
        <p:txBody>
          <a:bodyPr/>
          <a:lstStyle>
            <a:lvl1pPr>
              <a:defRPr/>
            </a:lvl1pPr>
          </a:lstStyle>
          <a:p>
            <a:pPr>
              <a:defRPr/>
            </a:pPr>
            <a:endParaRPr lang="tr-TR"/>
          </a:p>
        </p:txBody>
      </p:sp>
      <p:sp>
        <p:nvSpPr>
          <p:cNvPr id="3" name="Altbilgi Yer Tutucusu 4"/>
          <p:cNvSpPr>
            <a:spLocks noGrp="1"/>
          </p:cNvSpPr>
          <p:nvPr>
            <p:ph type="ftr" sz="quarter" idx="11"/>
          </p:nvPr>
        </p:nvSpPr>
        <p:spPr/>
        <p:txBody>
          <a:bodyPr/>
          <a:lstStyle>
            <a:lvl1pPr>
              <a:defRPr/>
            </a:lvl1pPr>
          </a:lstStyle>
          <a:p>
            <a:pPr>
              <a:defRPr/>
            </a:pPr>
            <a:endParaRPr lang="tr-TR"/>
          </a:p>
        </p:txBody>
      </p:sp>
      <p:sp>
        <p:nvSpPr>
          <p:cNvPr id="4" name="Slayt Numarası Yer Tutucusu 5"/>
          <p:cNvSpPr>
            <a:spLocks noGrp="1"/>
          </p:cNvSpPr>
          <p:nvPr>
            <p:ph type="sldNum" sz="quarter" idx="12"/>
          </p:nvPr>
        </p:nvSpPr>
        <p:spPr/>
        <p:txBody>
          <a:bodyPr/>
          <a:lstStyle>
            <a:lvl1pPr>
              <a:defRPr/>
            </a:lvl1pPr>
          </a:lstStyle>
          <a:p>
            <a:pPr>
              <a:defRPr/>
            </a:pPr>
            <a:fld id="{84794F7B-3368-4457-87D1-3138885C0C6D}" type="slidenum">
              <a:rPr lang="tr-TR" altLang="tr-TR"/>
              <a:pPr>
                <a:defRPr/>
              </a:pPr>
              <a:t>‹#›</a:t>
            </a:fld>
            <a:endParaRPr lang="tr-TR" alt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3"/>
          <p:cNvSpPr>
            <a:spLocks noGrp="1"/>
          </p:cNvSpPr>
          <p:nvPr>
            <p:ph type="dt" sz="half" idx="10"/>
          </p:nvPr>
        </p:nvSpPr>
        <p:spPr/>
        <p:txBody>
          <a:bodyPr/>
          <a:lstStyle>
            <a:lvl1pPr>
              <a:defRPr/>
            </a:lvl1pPr>
          </a:lstStyle>
          <a:p>
            <a:pPr>
              <a:defRPr/>
            </a:pPr>
            <a:endParaRPr lang="tr-TR"/>
          </a:p>
        </p:txBody>
      </p:sp>
      <p:sp>
        <p:nvSpPr>
          <p:cNvPr id="6" name="Altbilgi Yer Tutucusu 4"/>
          <p:cNvSpPr>
            <a:spLocks noGrp="1"/>
          </p:cNvSpPr>
          <p:nvPr>
            <p:ph type="ftr" sz="quarter" idx="11"/>
          </p:nvPr>
        </p:nvSpPr>
        <p:spPr/>
        <p:txBody>
          <a:bodyPr/>
          <a:lstStyle>
            <a:lvl1pPr>
              <a:defRPr/>
            </a:lvl1pPr>
          </a:lstStyle>
          <a:p>
            <a:pPr>
              <a:defRPr/>
            </a:pPr>
            <a:endParaRPr lang="tr-TR"/>
          </a:p>
        </p:txBody>
      </p:sp>
      <p:sp>
        <p:nvSpPr>
          <p:cNvPr id="7" name="Slayt Numarası Yer Tutucusu 5"/>
          <p:cNvSpPr>
            <a:spLocks noGrp="1"/>
          </p:cNvSpPr>
          <p:nvPr>
            <p:ph type="sldNum" sz="quarter" idx="12"/>
          </p:nvPr>
        </p:nvSpPr>
        <p:spPr/>
        <p:txBody>
          <a:bodyPr/>
          <a:lstStyle>
            <a:lvl1pPr>
              <a:defRPr/>
            </a:lvl1pPr>
          </a:lstStyle>
          <a:p>
            <a:pPr>
              <a:defRPr/>
            </a:pPr>
            <a:fld id="{D6A7A325-B7EE-439C-BCBD-43FCE7839CD0}" type="slidenum">
              <a:rPr lang="tr-TR" altLang="tr-TR"/>
              <a:pPr>
                <a:defRPr/>
              </a:pPr>
              <a:t>‹#›</a:t>
            </a:fld>
            <a:endParaRPr lang="tr-TR" alt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3"/>
          <p:cNvSpPr>
            <a:spLocks noGrp="1"/>
          </p:cNvSpPr>
          <p:nvPr>
            <p:ph type="dt" sz="half" idx="10"/>
          </p:nvPr>
        </p:nvSpPr>
        <p:spPr/>
        <p:txBody>
          <a:bodyPr/>
          <a:lstStyle>
            <a:lvl1pPr>
              <a:defRPr/>
            </a:lvl1pPr>
          </a:lstStyle>
          <a:p>
            <a:pPr>
              <a:defRPr/>
            </a:pPr>
            <a:endParaRPr lang="tr-TR"/>
          </a:p>
        </p:txBody>
      </p:sp>
      <p:sp>
        <p:nvSpPr>
          <p:cNvPr id="6" name="Altbilgi Yer Tutucusu 4"/>
          <p:cNvSpPr>
            <a:spLocks noGrp="1"/>
          </p:cNvSpPr>
          <p:nvPr>
            <p:ph type="ftr" sz="quarter" idx="11"/>
          </p:nvPr>
        </p:nvSpPr>
        <p:spPr/>
        <p:txBody>
          <a:bodyPr/>
          <a:lstStyle>
            <a:lvl1pPr>
              <a:defRPr/>
            </a:lvl1pPr>
          </a:lstStyle>
          <a:p>
            <a:pPr>
              <a:defRPr/>
            </a:pPr>
            <a:endParaRPr lang="tr-TR"/>
          </a:p>
        </p:txBody>
      </p:sp>
      <p:sp>
        <p:nvSpPr>
          <p:cNvPr id="7" name="Slayt Numarası Yer Tutucusu 5"/>
          <p:cNvSpPr>
            <a:spLocks noGrp="1"/>
          </p:cNvSpPr>
          <p:nvPr>
            <p:ph type="sldNum" sz="quarter" idx="12"/>
          </p:nvPr>
        </p:nvSpPr>
        <p:spPr/>
        <p:txBody>
          <a:bodyPr/>
          <a:lstStyle>
            <a:lvl1pPr>
              <a:defRPr/>
            </a:lvl1pPr>
          </a:lstStyle>
          <a:p>
            <a:pPr>
              <a:defRPr/>
            </a:pPr>
            <a:fld id="{4EE3D119-36A4-4B2E-B925-17265A30B0F3}" type="slidenum">
              <a:rPr lang="tr-TR" altLang="tr-TR"/>
              <a:pPr>
                <a:defRPr/>
              </a:pPr>
              <a:t>‹#›</a:t>
            </a:fld>
            <a:endParaRPr lang="tr-TR" alt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Başlık Yer Tutucusu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altLang="tr-TR" smtClean="0"/>
              <a:t>Asıl başlık stili için tıklatın</a:t>
            </a:r>
          </a:p>
        </p:txBody>
      </p:sp>
      <p:sp>
        <p:nvSpPr>
          <p:cNvPr id="1027" name="Metin Yer Tutucusu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cs typeface="Arial" charset="0"/>
              </a:defRPr>
            </a:lvl1pPr>
          </a:lstStyle>
          <a:p>
            <a:pPr>
              <a:defRPr/>
            </a:pPr>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cs typeface="Arial" charset="0"/>
              </a:defRPr>
            </a:lvl1pPr>
          </a:lstStyle>
          <a:p>
            <a:pPr>
              <a:defRPr/>
            </a:pPr>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E8EFDD79-614F-439B-92B2-060386F1C722}" type="slidenum">
              <a:rPr lang="tr-TR" altLang="tr-TR"/>
              <a:pPr>
                <a:defRPr/>
              </a:pPr>
              <a:t>‹#›</a:t>
            </a:fld>
            <a:endParaRPr lang="tr-TR" altLang="tr-TR"/>
          </a:p>
        </p:txBody>
      </p:sp>
    </p:spTree>
  </p:cSld>
  <p:clrMap bg1="lt1" tx1="dk1" bg2="lt2" tx2="dk2" accent1="accent1" accent2="accent2" accent3="accent3" accent4="accent4" accent5="accent5" accent6="accent6" hlink="hlink" folHlink="folHlink"/>
  <p:sldLayoutIdLst>
    <p:sldLayoutId id="2147484363" r:id="rId1"/>
    <p:sldLayoutId id="2147484364" r:id="rId2"/>
    <p:sldLayoutId id="2147484365" r:id="rId3"/>
    <p:sldLayoutId id="2147484366" r:id="rId4"/>
    <p:sldLayoutId id="2147484367" r:id="rId5"/>
    <p:sldLayoutId id="2147484368" r:id="rId6"/>
    <p:sldLayoutId id="2147484369" r:id="rId7"/>
    <p:sldLayoutId id="2147484370" r:id="rId8"/>
    <p:sldLayoutId id="2147484371" r:id="rId9"/>
    <p:sldLayoutId id="2147484372" r:id="rId10"/>
    <p:sldLayoutId id="2147484373" r:id="rId11"/>
    <p:sldLayoutId id="2147484374" r:id="rId12"/>
  </p:sldLayoutIdLst>
  <p:transition>
    <p:wipe dir="r"/>
  </p:transition>
  <p:timing>
    <p:tnLst>
      <p:par>
        <p:cTn id="1" dur="indefinite" restart="never" nodeType="tmRoot"/>
      </p:par>
    </p:tnLst>
  </p:timing>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Metin kutusu 4"/>
          <p:cNvSpPr txBox="1">
            <a:spLocks noChangeArrowheads="1"/>
          </p:cNvSpPr>
          <p:nvPr/>
        </p:nvSpPr>
        <p:spPr bwMode="auto">
          <a:xfrm>
            <a:off x="971550" y="5086350"/>
            <a:ext cx="7200900" cy="954088"/>
          </a:xfrm>
          <a:prstGeom prst="rect">
            <a:avLst/>
          </a:prstGeom>
          <a:noFill/>
          <a:ln w="9525">
            <a:noFill/>
            <a:miter lim="800000"/>
            <a:headEnd/>
            <a:tailEnd/>
          </a:ln>
        </p:spPr>
        <p:txBody>
          <a:bodyPr>
            <a:spAutoFit/>
          </a:bodyPr>
          <a:lstStyle/>
          <a:p>
            <a:pPr algn="ctr" eaLnBrk="1" hangingPunct="1"/>
            <a:r>
              <a:rPr lang="tr-TR" altLang="tr-TR" sz="2800" b="1" dirty="0"/>
              <a:t>TEMEL </a:t>
            </a:r>
          </a:p>
          <a:p>
            <a:pPr algn="ctr" eaLnBrk="1" hangingPunct="1"/>
            <a:r>
              <a:rPr lang="tr-TR" altLang="tr-TR" sz="2800" b="1" dirty="0"/>
              <a:t>İŞ SAĞLIĞI </a:t>
            </a:r>
            <a:r>
              <a:rPr lang="tr-TR" altLang="tr-TR" sz="2800" b="1" dirty="0" smtClean="0"/>
              <a:t>ve GÜVENLİĞİ </a:t>
            </a:r>
            <a:r>
              <a:rPr lang="tr-TR" altLang="tr-TR" sz="2800" b="1" dirty="0"/>
              <a:t>EĞİTİMİ </a:t>
            </a:r>
            <a:endParaRPr lang="tr-TR" altLang="tr-TR" sz="2800" b="1" dirty="0">
              <a:solidFill>
                <a:srgbClr val="C00000"/>
              </a:solidFill>
            </a:endParaRPr>
          </a:p>
        </p:txBody>
      </p:sp>
      <p:pic>
        <p:nvPicPr>
          <p:cNvPr id="3075" name="Picture 4" descr="C:\Users\Win 7\Desktop\FONLAR\T.C. Sağlık Bakanlığı Logo.png"/>
          <p:cNvPicPr>
            <a:picLocks noChangeAspect="1" noChangeArrowheads="1"/>
          </p:cNvPicPr>
          <p:nvPr/>
        </p:nvPicPr>
        <p:blipFill>
          <a:blip r:embed="rId3"/>
          <a:srcRect/>
          <a:stretch>
            <a:fillRect/>
          </a:stretch>
        </p:blipFill>
        <p:spPr bwMode="auto">
          <a:xfrm>
            <a:off x="2411413" y="979488"/>
            <a:ext cx="3959225" cy="3962400"/>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Unvan 1"/>
          <p:cNvSpPr>
            <a:spLocks noGrp="1"/>
          </p:cNvSpPr>
          <p:nvPr>
            <p:ph type="title"/>
          </p:nvPr>
        </p:nvSpPr>
        <p:spPr>
          <a:xfrm>
            <a:off x="642910" y="1189038"/>
            <a:ext cx="8043890" cy="655637"/>
          </a:xfrm>
          <a:ln>
            <a:solidFill>
              <a:schemeClr val="tx1"/>
            </a:solidFill>
          </a:ln>
        </p:spPr>
        <p:txBody>
          <a:bodyPr/>
          <a:lstStyle/>
          <a:p>
            <a:r>
              <a:rPr lang="tr-TR" sz="3600" b="1" dirty="0" smtClean="0">
                <a:latin typeface="Arial" charset="0"/>
                <a:cs typeface="Arial" charset="0"/>
              </a:rPr>
              <a:t/>
            </a:r>
            <a:br>
              <a:rPr lang="tr-TR" sz="3600" b="1" dirty="0" smtClean="0">
                <a:latin typeface="Arial" charset="0"/>
                <a:cs typeface="Arial" charset="0"/>
              </a:rPr>
            </a:br>
            <a:r>
              <a:rPr lang="tr-TR" sz="3600" b="1" dirty="0" smtClean="0">
                <a:latin typeface="Arial" charset="0"/>
                <a:cs typeface="Arial" charset="0"/>
              </a:rPr>
              <a:t>İşverenin Yükümlülükleri -2</a:t>
            </a:r>
            <a:r>
              <a:rPr lang="tr-TR" dirty="0" smtClean="0"/>
              <a:t/>
            </a:r>
            <a:br>
              <a:rPr lang="tr-TR" dirty="0" smtClean="0"/>
            </a:br>
            <a:endParaRPr lang="tr-TR" dirty="0" smtClean="0"/>
          </a:p>
        </p:txBody>
      </p:sp>
      <p:sp>
        <p:nvSpPr>
          <p:cNvPr id="12291" name="İçerik Yer Tutucusu 2"/>
          <p:cNvSpPr>
            <a:spLocks noGrp="1"/>
          </p:cNvSpPr>
          <p:nvPr>
            <p:ph idx="1"/>
          </p:nvPr>
        </p:nvSpPr>
        <p:spPr>
          <a:xfrm>
            <a:off x="642910" y="2205038"/>
            <a:ext cx="8043890" cy="4295796"/>
          </a:xfrm>
          <a:ln>
            <a:solidFill>
              <a:schemeClr val="tx1"/>
            </a:solidFill>
          </a:ln>
        </p:spPr>
        <p:txBody>
          <a:bodyPr/>
          <a:lstStyle/>
          <a:p>
            <a:pPr algn="just">
              <a:buFont typeface="Wingdings" pitchFamily="2" charset="2"/>
              <a:buChar char="ü"/>
            </a:pPr>
            <a:endParaRPr lang="tr-TR" sz="2400" dirty="0" smtClean="0">
              <a:latin typeface="Arial" charset="0"/>
              <a:cs typeface="Arial" charset="0"/>
            </a:endParaRPr>
          </a:p>
          <a:p>
            <a:pPr algn="just">
              <a:buFont typeface="Wingdings" pitchFamily="2" charset="2"/>
              <a:buChar char="ü"/>
            </a:pPr>
            <a:r>
              <a:rPr lang="tr-TR" sz="2400" dirty="0" smtClean="0">
                <a:latin typeface="Arial" charset="0"/>
                <a:cs typeface="Arial" charset="0"/>
              </a:rPr>
              <a:t>Acil durum planlarının hazırlanmasını ve tatbikatların yapılmasını sağlamalı,</a:t>
            </a:r>
          </a:p>
          <a:p>
            <a:pPr algn="just">
              <a:buFont typeface="Wingdings" pitchFamily="2" charset="2"/>
              <a:buChar char="ü"/>
            </a:pPr>
            <a:r>
              <a:rPr lang="tr-TR" sz="2400" dirty="0" smtClean="0">
                <a:latin typeface="Arial" charset="0"/>
                <a:cs typeface="Arial" charset="0"/>
              </a:rPr>
              <a:t>Acil durumlarla mücadele için işyerinin büyüklüğü ve taşıdığı özel tehlikeler, yapılan işin niteliği, çalışan sayısı ile işyerinde bulunan diğer kişileri dikkate alarak; önleme, koruma, tahliye, yangınla mücadele, ilk yardım ve benzeri konularda uygun donanıma sahip ve bu konularda eğitimli yeterli sayıda çalışanı görevlendirmeli ve her zaman hazır bulunmalarını sağlamalı,</a:t>
            </a:r>
          </a:p>
          <a:p>
            <a:pPr algn="just">
              <a:buFont typeface="Wingdings" pitchFamily="2" charset="2"/>
              <a:buChar char="ü"/>
            </a:pPr>
            <a:endParaRPr lang="tr-TR" sz="2400" dirty="0" smtClean="0">
              <a:latin typeface="Arial" charset="0"/>
              <a:cs typeface="Arial" charset="0"/>
            </a:endParaRPr>
          </a:p>
        </p:txBody>
      </p:sp>
      <p:sp>
        <p:nvSpPr>
          <p:cNvPr id="12292" name="Slayt Numarası Yer Tutucusu 1"/>
          <p:cNvSpPr>
            <a:spLocks noGrp="1"/>
          </p:cNvSpPr>
          <p:nvPr>
            <p:ph type="sldNum" sz="quarter" idx="12"/>
          </p:nvPr>
        </p:nvSpPr>
        <p:spPr bwMode="auto">
          <a:noFill/>
          <a:ln>
            <a:miter lim="800000"/>
            <a:headEnd/>
            <a:tailEnd/>
          </a:ln>
        </p:spPr>
        <p:txBody>
          <a:bodyPr/>
          <a:lstStyle/>
          <a:p>
            <a:fld id="{ACA9275C-6A5A-48D6-B5AE-797C63081392}" type="slidenum">
              <a:rPr lang="tr-TR" altLang="tr-TR" smtClean="0"/>
              <a:pPr/>
              <a:t>10</a:t>
            </a:fld>
            <a:endParaRPr lang="tr-TR" altLang="tr-TR" smtClean="0"/>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Unvan 1"/>
          <p:cNvSpPr>
            <a:spLocks noGrp="1"/>
          </p:cNvSpPr>
          <p:nvPr>
            <p:ph type="title"/>
          </p:nvPr>
        </p:nvSpPr>
        <p:spPr>
          <a:xfrm>
            <a:off x="642910" y="1182688"/>
            <a:ext cx="8001056" cy="644525"/>
          </a:xfrm>
          <a:ln>
            <a:solidFill>
              <a:schemeClr val="tx1"/>
            </a:solidFill>
          </a:ln>
        </p:spPr>
        <p:txBody>
          <a:bodyPr/>
          <a:lstStyle/>
          <a:p>
            <a:r>
              <a:rPr lang="tr-TR" sz="3600" b="1" dirty="0" smtClean="0">
                <a:latin typeface="Arial" charset="0"/>
                <a:cs typeface="Arial" charset="0"/>
              </a:rPr>
              <a:t/>
            </a:r>
            <a:br>
              <a:rPr lang="tr-TR" sz="3600" b="1" dirty="0" smtClean="0">
                <a:latin typeface="Arial" charset="0"/>
                <a:cs typeface="Arial" charset="0"/>
              </a:rPr>
            </a:br>
            <a:r>
              <a:rPr lang="tr-TR" sz="3600" b="1" dirty="0" smtClean="0">
                <a:latin typeface="Arial" charset="0"/>
                <a:cs typeface="Arial" charset="0"/>
              </a:rPr>
              <a:t>İşverenin Yükümlülükleri -3</a:t>
            </a:r>
            <a:r>
              <a:rPr lang="tr-TR" dirty="0" smtClean="0"/>
              <a:t/>
            </a:r>
            <a:br>
              <a:rPr lang="tr-TR" dirty="0" smtClean="0"/>
            </a:br>
            <a:endParaRPr lang="tr-TR" dirty="0" smtClean="0"/>
          </a:p>
        </p:txBody>
      </p:sp>
      <p:sp>
        <p:nvSpPr>
          <p:cNvPr id="13315" name="İçerik Yer Tutucusu 2"/>
          <p:cNvSpPr>
            <a:spLocks noGrp="1"/>
          </p:cNvSpPr>
          <p:nvPr>
            <p:ph idx="1"/>
          </p:nvPr>
        </p:nvSpPr>
        <p:spPr>
          <a:xfrm>
            <a:off x="642910" y="2057400"/>
            <a:ext cx="8001056" cy="4229100"/>
          </a:xfrm>
          <a:ln>
            <a:solidFill>
              <a:schemeClr val="tx1"/>
            </a:solidFill>
          </a:ln>
        </p:spPr>
        <p:txBody>
          <a:bodyPr/>
          <a:lstStyle/>
          <a:p>
            <a:pPr algn="just">
              <a:buFont typeface="Wingdings" pitchFamily="2" charset="2"/>
              <a:buChar char="ü"/>
            </a:pPr>
            <a:endParaRPr lang="tr-TR" sz="2400" dirty="0" smtClean="0">
              <a:latin typeface="Arial" charset="0"/>
              <a:cs typeface="Arial" charset="0"/>
            </a:endParaRPr>
          </a:p>
          <a:p>
            <a:pPr algn="just">
              <a:buFont typeface="Wingdings" pitchFamily="2" charset="2"/>
              <a:buChar char="ü"/>
            </a:pPr>
            <a:r>
              <a:rPr lang="tr-TR" sz="2400" dirty="0" smtClean="0">
                <a:latin typeface="Arial" charset="0"/>
                <a:cs typeface="Arial" charset="0"/>
              </a:rPr>
              <a:t>Özellikle ilk yardım, acil tıbbi müdahale, kurtarma ve yangınla mücadele konularında, işyeri dışındaki kuruluşlarla irtibatı sağlayacak gerekli düzenlemeleri yapmalı,</a:t>
            </a:r>
          </a:p>
          <a:p>
            <a:pPr algn="just">
              <a:buFont typeface="Wingdings" pitchFamily="2" charset="2"/>
              <a:buChar char="ü"/>
            </a:pPr>
            <a:r>
              <a:rPr lang="tr-TR" sz="2400" dirty="0" smtClean="0">
                <a:latin typeface="Arial" charset="0"/>
                <a:cs typeface="Arial" charset="0"/>
              </a:rPr>
              <a:t>Acil durumlarda enerji kaynaklarının ve tehlike yaratabilecek sistemlerin olumsuz durumlar yaratmayacak ve koruyucu sistemleri etkilemeyecek şekilde devre dışı bırakılması ile ilgili gerekli düzenlemeleri yapmalı,</a:t>
            </a:r>
          </a:p>
        </p:txBody>
      </p:sp>
      <p:sp>
        <p:nvSpPr>
          <p:cNvPr id="13316" name="Slayt Numarası Yer Tutucusu 1"/>
          <p:cNvSpPr>
            <a:spLocks noGrp="1"/>
          </p:cNvSpPr>
          <p:nvPr>
            <p:ph type="sldNum" sz="quarter" idx="12"/>
          </p:nvPr>
        </p:nvSpPr>
        <p:spPr bwMode="auto">
          <a:noFill/>
          <a:ln>
            <a:miter lim="800000"/>
            <a:headEnd/>
            <a:tailEnd/>
          </a:ln>
        </p:spPr>
        <p:txBody>
          <a:bodyPr/>
          <a:lstStyle/>
          <a:p>
            <a:fld id="{B52E190F-43D7-4ABB-8B91-322E493B2581}" type="slidenum">
              <a:rPr lang="tr-TR" altLang="tr-TR" smtClean="0"/>
              <a:pPr/>
              <a:t>11</a:t>
            </a:fld>
            <a:endParaRPr lang="tr-TR" altLang="tr-TR" smtClean="0"/>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Unvan 1"/>
          <p:cNvSpPr>
            <a:spLocks noGrp="1"/>
          </p:cNvSpPr>
          <p:nvPr>
            <p:ph type="title"/>
          </p:nvPr>
        </p:nvSpPr>
        <p:spPr>
          <a:xfrm>
            <a:off x="642910" y="1052513"/>
            <a:ext cx="8001056" cy="720725"/>
          </a:xfrm>
          <a:ln>
            <a:solidFill>
              <a:schemeClr val="tx1"/>
            </a:solidFill>
          </a:ln>
        </p:spPr>
        <p:txBody>
          <a:bodyPr/>
          <a:lstStyle/>
          <a:p>
            <a:r>
              <a:rPr lang="tr-TR" sz="3600" b="1" dirty="0" smtClean="0">
                <a:latin typeface="Arial" charset="0"/>
                <a:cs typeface="Arial" charset="0"/>
              </a:rPr>
              <a:t>İşverenin Yükümlülükleri -4</a:t>
            </a:r>
            <a:endParaRPr lang="tr-TR" sz="3600" dirty="0" smtClean="0"/>
          </a:p>
        </p:txBody>
      </p:sp>
      <p:sp>
        <p:nvSpPr>
          <p:cNvPr id="3" name="İçerik Yer Tutucusu 2"/>
          <p:cNvSpPr>
            <a:spLocks noGrp="1"/>
          </p:cNvSpPr>
          <p:nvPr>
            <p:ph idx="1"/>
          </p:nvPr>
        </p:nvSpPr>
        <p:spPr>
          <a:xfrm>
            <a:off x="642909" y="2060575"/>
            <a:ext cx="8001057" cy="3711575"/>
          </a:xfrm>
          <a:ln>
            <a:solidFill>
              <a:schemeClr val="tx1"/>
            </a:solidFill>
          </a:ln>
        </p:spPr>
        <p:txBody>
          <a:bodyPr/>
          <a:lstStyle/>
          <a:p>
            <a:pPr algn="just">
              <a:buFont typeface="Wingdings" panose="05000000000000000000" pitchFamily="2" charset="2"/>
              <a:buChar char="ü"/>
              <a:defRPr/>
            </a:pPr>
            <a:endParaRPr lang="tr-TR" sz="2400" dirty="0" smtClean="0">
              <a:latin typeface="Arial" panose="020B0604020202020204" pitchFamily="34" charset="0"/>
              <a:cs typeface="Arial" panose="020B0604020202020204" pitchFamily="34" charset="0"/>
            </a:endParaRPr>
          </a:p>
          <a:p>
            <a:pPr algn="just">
              <a:buFont typeface="Wingdings" panose="05000000000000000000" pitchFamily="2" charset="2"/>
              <a:buChar char="ü"/>
              <a:defRPr/>
            </a:pPr>
            <a:r>
              <a:rPr lang="tr-TR" sz="2400" dirty="0" smtClean="0">
                <a:latin typeface="Arial" panose="020B0604020202020204" pitchFamily="34" charset="0"/>
                <a:cs typeface="Arial" panose="020B0604020202020204" pitchFamily="34" charset="0"/>
              </a:rPr>
              <a:t>Varsa alt işveren ve geçici iş ilişkisi kurulan işverenin çalışanları ile müşteri ve ziyaretçi gibi işyerinde bulunan diğer kişileri acil durumlar konusunda bilgilendirmelidir.</a:t>
            </a:r>
          </a:p>
          <a:p>
            <a:pPr algn="just">
              <a:buFont typeface="Wingdings" panose="05000000000000000000" pitchFamily="2" charset="2"/>
              <a:buChar char="ü"/>
              <a:defRPr/>
            </a:pPr>
            <a:endParaRPr lang="tr-TR" sz="2400" dirty="0" smtClean="0">
              <a:latin typeface="Arial" panose="020B0604020202020204" pitchFamily="34" charset="0"/>
              <a:cs typeface="Arial" panose="020B0604020202020204" pitchFamily="34" charset="0"/>
            </a:endParaRPr>
          </a:p>
          <a:p>
            <a:pPr algn="just">
              <a:buFont typeface="Wingdings" panose="05000000000000000000" pitchFamily="2" charset="2"/>
              <a:buChar char="ü"/>
              <a:defRPr/>
            </a:pPr>
            <a:r>
              <a:rPr lang="tr-TR" sz="2400" dirty="0" smtClean="0">
                <a:latin typeface="Arial" panose="020B0604020202020204" pitchFamily="34" charset="0"/>
                <a:cs typeface="Arial" panose="020B0604020202020204" pitchFamily="34" charset="0"/>
              </a:rPr>
              <a:t>Acil durumlarla ilgili özel görevlendirilen çalışanların sorumlulukları işverenlerin konuya ilişkin yükümlülüğünü ortadan kaldırmaz.</a:t>
            </a:r>
            <a:endParaRPr lang="tr-TR" sz="2800" dirty="0" smtClean="0">
              <a:latin typeface="Arial" panose="020B0604020202020204" pitchFamily="34" charset="0"/>
              <a:cs typeface="Arial" panose="020B0604020202020204" pitchFamily="34" charset="0"/>
            </a:endParaRPr>
          </a:p>
          <a:p>
            <a:pPr marL="0" indent="0" algn="just">
              <a:buFont typeface="Arial" panose="020B0604020202020204" pitchFamily="34" charset="0"/>
              <a:buNone/>
              <a:defRPr/>
            </a:pPr>
            <a:endParaRPr lang="tr-TR" dirty="0" smtClean="0">
              <a:latin typeface="Arial" panose="020B0604020202020204" pitchFamily="34" charset="0"/>
              <a:cs typeface="Arial" panose="020B0604020202020204" pitchFamily="34" charset="0"/>
            </a:endParaRPr>
          </a:p>
        </p:txBody>
      </p:sp>
      <p:sp>
        <p:nvSpPr>
          <p:cNvPr id="14340" name="Slayt Numarası Yer Tutucusu 1"/>
          <p:cNvSpPr>
            <a:spLocks noGrp="1"/>
          </p:cNvSpPr>
          <p:nvPr>
            <p:ph type="sldNum" sz="quarter" idx="12"/>
          </p:nvPr>
        </p:nvSpPr>
        <p:spPr bwMode="auto">
          <a:noFill/>
          <a:ln>
            <a:miter lim="800000"/>
            <a:headEnd/>
            <a:tailEnd/>
          </a:ln>
        </p:spPr>
        <p:txBody>
          <a:bodyPr/>
          <a:lstStyle/>
          <a:p>
            <a:fld id="{A4158071-8265-42FD-A678-6954A3B45C1C}" type="slidenum">
              <a:rPr lang="tr-TR" altLang="tr-TR" smtClean="0"/>
              <a:pPr/>
              <a:t>12</a:t>
            </a:fld>
            <a:endParaRPr lang="tr-TR" altLang="tr-TR" smtClean="0"/>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Unvan 1"/>
          <p:cNvSpPr>
            <a:spLocks noGrp="1"/>
          </p:cNvSpPr>
          <p:nvPr>
            <p:ph type="title"/>
          </p:nvPr>
        </p:nvSpPr>
        <p:spPr>
          <a:xfrm>
            <a:off x="642910" y="1130300"/>
            <a:ext cx="8001056" cy="658813"/>
          </a:xfrm>
          <a:ln>
            <a:solidFill>
              <a:schemeClr val="tx1"/>
            </a:solidFill>
          </a:ln>
        </p:spPr>
        <p:txBody>
          <a:bodyPr/>
          <a:lstStyle/>
          <a:p>
            <a:r>
              <a:rPr lang="tr-TR" smtClean="0"/>
              <a:t/>
            </a:r>
            <a:br>
              <a:rPr lang="tr-TR" smtClean="0"/>
            </a:br>
            <a:r>
              <a:rPr lang="tr-TR" sz="3600" b="1" smtClean="0">
                <a:latin typeface="Arial" charset="0"/>
                <a:cs typeface="Arial" charset="0"/>
              </a:rPr>
              <a:t>Tatbikat</a:t>
            </a:r>
            <a:r>
              <a:rPr lang="tr-TR" smtClean="0"/>
              <a:t/>
            </a:r>
            <a:br>
              <a:rPr lang="tr-TR" smtClean="0"/>
            </a:br>
            <a:endParaRPr lang="tr-TR" smtClean="0"/>
          </a:p>
        </p:txBody>
      </p:sp>
      <p:sp>
        <p:nvSpPr>
          <p:cNvPr id="3" name="İçerik Yer Tutucusu 2"/>
          <p:cNvSpPr>
            <a:spLocks noGrp="1"/>
          </p:cNvSpPr>
          <p:nvPr>
            <p:ph idx="1"/>
          </p:nvPr>
        </p:nvSpPr>
        <p:spPr>
          <a:xfrm>
            <a:off x="642910" y="1928813"/>
            <a:ext cx="8001056" cy="4572000"/>
          </a:xfrm>
          <a:ln>
            <a:solidFill>
              <a:schemeClr val="tx1"/>
            </a:solidFill>
          </a:ln>
        </p:spPr>
        <p:txBody>
          <a:bodyPr/>
          <a:lstStyle/>
          <a:p>
            <a:pPr algn="just">
              <a:buFont typeface="Wingdings" panose="05000000000000000000" pitchFamily="2" charset="2"/>
              <a:buChar char="ü"/>
              <a:defRPr/>
            </a:pPr>
            <a:endParaRPr lang="tr-TR" sz="2400" dirty="0" smtClean="0">
              <a:latin typeface="Arial" panose="020B0604020202020204" pitchFamily="34" charset="0"/>
              <a:cs typeface="Arial" panose="020B0604020202020204" pitchFamily="34" charset="0"/>
            </a:endParaRPr>
          </a:p>
          <a:p>
            <a:pPr algn="just">
              <a:buFont typeface="Wingdings" panose="05000000000000000000" pitchFamily="2" charset="2"/>
              <a:buChar char="ü"/>
              <a:defRPr/>
            </a:pPr>
            <a:r>
              <a:rPr lang="tr-TR" sz="2400" dirty="0" smtClean="0">
                <a:latin typeface="Arial" panose="020B0604020202020204" pitchFamily="34" charset="0"/>
                <a:cs typeface="Arial" panose="020B0604020202020204" pitchFamily="34" charset="0"/>
              </a:rPr>
              <a:t>Hazırlanan </a:t>
            </a:r>
            <a:r>
              <a:rPr lang="tr-TR" sz="2400" dirty="0">
                <a:latin typeface="Arial" panose="020B0604020202020204" pitchFamily="34" charset="0"/>
                <a:cs typeface="Arial" panose="020B0604020202020204" pitchFamily="34" charset="0"/>
              </a:rPr>
              <a:t>acil </a:t>
            </a:r>
            <a:r>
              <a:rPr lang="tr-TR" sz="2400" dirty="0" smtClean="0">
                <a:latin typeface="Arial" panose="020B0604020202020204" pitchFamily="34" charset="0"/>
                <a:cs typeface="Arial" panose="020B0604020202020204" pitchFamily="34" charset="0"/>
              </a:rPr>
              <a:t>durum planının </a:t>
            </a:r>
            <a:r>
              <a:rPr lang="tr-TR" sz="2400" dirty="0">
                <a:latin typeface="Arial" panose="020B0604020202020204" pitchFamily="34" charset="0"/>
                <a:cs typeface="Arial" panose="020B0604020202020204" pitchFamily="34" charset="0"/>
              </a:rPr>
              <a:t>uygulama adımlarının  düzenli olarak takip edilebilmesi ve uygulanabilirliğinden emin olmak için işyerlerinde </a:t>
            </a:r>
            <a:r>
              <a:rPr lang="tr-TR" sz="2400" b="1" dirty="0">
                <a:latin typeface="Arial" panose="020B0604020202020204" pitchFamily="34" charset="0"/>
                <a:cs typeface="Arial" panose="020B0604020202020204" pitchFamily="34" charset="0"/>
              </a:rPr>
              <a:t>yılda en az bir defa </a:t>
            </a:r>
            <a:r>
              <a:rPr lang="tr-TR" sz="2400" dirty="0">
                <a:latin typeface="Arial" panose="020B0604020202020204" pitchFamily="34" charset="0"/>
                <a:cs typeface="Arial" panose="020B0604020202020204" pitchFamily="34" charset="0"/>
              </a:rPr>
              <a:t>olmak üzere tatbikat yapılır, denetlenir ve gözden geçirilerek gerekli düzeltici ve önleyici faaliyetler yapılır. </a:t>
            </a:r>
            <a:endParaRPr lang="tr-TR" sz="2400" dirty="0" smtClean="0">
              <a:latin typeface="Arial" panose="020B0604020202020204" pitchFamily="34" charset="0"/>
              <a:cs typeface="Arial" panose="020B0604020202020204" pitchFamily="34" charset="0"/>
            </a:endParaRPr>
          </a:p>
          <a:p>
            <a:pPr marL="0" indent="0" algn="just">
              <a:buFont typeface="Arial" panose="020B0604020202020204" pitchFamily="34" charset="0"/>
              <a:buNone/>
              <a:defRPr/>
            </a:pPr>
            <a:endParaRPr lang="tr-TR" sz="2400" dirty="0" smtClean="0">
              <a:latin typeface="Arial" panose="020B0604020202020204" pitchFamily="34" charset="0"/>
              <a:cs typeface="Arial" panose="020B0604020202020204" pitchFamily="34" charset="0"/>
            </a:endParaRPr>
          </a:p>
          <a:p>
            <a:pPr algn="just">
              <a:buFont typeface="Wingdings" panose="05000000000000000000" pitchFamily="2" charset="2"/>
              <a:buChar char="ü"/>
              <a:defRPr/>
            </a:pPr>
            <a:r>
              <a:rPr lang="tr-TR" sz="2400" dirty="0" smtClean="0">
                <a:latin typeface="Arial" panose="020B0604020202020204" pitchFamily="34" charset="0"/>
                <a:cs typeface="Arial" panose="020B0604020202020204" pitchFamily="34" charset="0"/>
              </a:rPr>
              <a:t>Gerçekleştirilen </a:t>
            </a:r>
            <a:r>
              <a:rPr lang="tr-TR" sz="2400" dirty="0">
                <a:latin typeface="Arial" panose="020B0604020202020204" pitchFamily="34" charset="0"/>
                <a:cs typeface="Arial" panose="020B0604020202020204" pitchFamily="34" charset="0"/>
              </a:rPr>
              <a:t>tatbikatın tarihi, görülen eksiklikler ve bu eksiklikler doğrultusunda yapılacak düzenlemeleri içeren tatbikat raporu hazırlanır</a:t>
            </a:r>
            <a:r>
              <a:rPr lang="tr-TR" sz="2400" dirty="0" smtClean="0">
                <a:latin typeface="Arial" panose="020B0604020202020204" pitchFamily="34" charset="0"/>
                <a:cs typeface="Arial" panose="020B0604020202020204" pitchFamily="34" charset="0"/>
              </a:rPr>
              <a:t>.</a:t>
            </a:r>
            <a:endParaRPr lang="tr-TR" sz="2400" dirty="0">
              <a:latin typeface="Arial" panose="020B0604020202020204" pitchFamily="34" charset="0"/>
              <a:cs typeface="Arial" panose="020B0604020202020204" pitchFamily="34" charset="0"/>
            </a:endParaRPr>
          </a:p>
        </p:txBody>
      </p:sp>
      <p:sp>
        <p:nvSpPr>
          <p:cNvPr id="19460" name="Slayt Numarası Yer Tutucusu 1"/>
          <p:cNvSpPr>
            <a:spLocks noGrp="1"/>
          </p:cNvSpPr>
          <p:nvPr>
            <p:ph type="sldNum" sz="quarter" idx="12"/>
          </p:nvPr>
        </p:nvSpPr>
        <p:spPr bwMode="auto">
          <a:noFill/>
          <a:ln>
            <a:miter lim="800000"/>
            <a:headEnd/>
            <a:tailEnd/>
          </a:ln>
        </p:spPr>
        <p:txBody>
          <a:bodyPr/>
          <a:lstStyle/>
          <a:p>
            <a:fld id="{D6D0E020-28BC-4179-B05F-F1DDD0906D0F}" type="slidenum">
              <a:rPr lang="tr-TR" altLang="tr-TR" smtClean="0"/>
              <a:pPr/>
              <a:t>13</a:t>
            </a:fld>
            <a:endParaRPr lang="tr-TR" altLang="tr-TR" smtClean="0"/>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42910" y="1195388"/>
            <a:ext cx="8012140" cy="720725"/>
          </a:xfrm>
          <a:ln>
            <a:solidFill>
              <a:schemeClr val="tx1"/>
            </a:solidFill>
          </a:ln>
        </p:spPr>
        <p:txBody>
          <a:bodyPr/>
          <a:lstStyle/>
          <a:p>
            <a:pPr eaLnBrk="1" hangingPunct="1"/>
            <a:r>
              <a:rPr lang="tr-TR" altLang="tr-TR" sz="3600" b="1" dirty="0" smtClean="0">
                <a:latin typeface="Arial" charset="0"/>
                <a:cs typeface="Arial" charset="0"/>
              </a:rPr>
              <a:t>Kaçış Yolu</a:t>
            </a:r>
          </a:p>
        </p:txBody>
      </p:sp>
      <p:sp>
        <p:nvSpPr>
          <p:cNvPr id="25603" name="Rectangle 3"/>
          <p:cNvSpPr>
            <a:spLocks noGrp="1" noChangeArrowheads="1"/>
          </p:cNvSpPr>
          <p:nvPr>
            <p:ph idx="1"/>
          </p:nvPr>
        </p:nvSpPr>
        <p:spPr>
          <a:xfrm>
            <a:off x="642910" y="2071678"/>
            <a:ext cx="4714908" cy="4357718"/>
          </a:xfrm>
          <a:ln>
            <a:solidFill>
              <a:schemeClr val="tx1"/>
            </a:solidFill>
          </a:ln>
        </p:spPr>
        <p:txBody>
          <a:bodyPr/>
          <a:lstStyle/>
          <a:p>
            <a:pPr marL="0" indent="0" algn="just" eaLnBrk="1" hangingPunct="1">
              <a:buFont typeface="Arial" charset="0"/>
              <a:buNone/>
            </a:pPr>
            <a:r>
              <a:rPr lang="tr-TR" altLang="tr-TR" sz="2800" dirty="0" smtClean="0">
                <a:latin typeface="Arial" charset="0"/>
                <a:cs typeface="Arial" charset="0"/>
              </a:rPr>
              <a:t>	</a:t>
            </a:r>
          </a:p>
          <a:p>
            <a:pPr algn="just" eaLnBrk="1" hangingPunct="1">
              <a:buFont typeface="Wingdings" pitchFamily="2" charset="2"/>
              <a:buChar char="ü"/>
            </a:pPr>
            <a:r>
              <a:rPr lang="tr-TR" altLang="tr-TR" sz="2400" dirty="0" smtClean="0">
                <a:latin typeface="Arial" charset="0"/>
                <a:cs typeface="Arial" charset="0"/>
              </a:rPr>
              <a:t>Bir bina veya konstrüksiyonun herhangi bir noktasından güvenli bir alana kadar olan </a:t>
            </a:r>
            <a:r>
              <a:rPr lang="tr-TR" altLang="tr-TR" sz="2400" b="1" dirty="0" smtClean="0">
                <a:latin typeface="Arial" charset="0"/>
                <a:cs typeface="Arial" charset="0"/>
              </a:rPr>
              <a:t>devamlı ve engellenmemiş</a:t>
            </a:r>
            <a:r>
              <a:rPr lang="tr-TR" altLang="tr-TR" sz="2400" dirty="0" smtClean="0">
                <a:latin typeface="Arial" charset="0"/>
                <a:cs typeface="Arial" charset="0"/>
              </a:rPr>
              <a:t> çıkış yolunun tamamına kaçış yolu denir.</a:t>
            </a:r>
          </a:p>
        </p:txBody>
      </p:sp>
      <p:sp>
        <p:nvSpPr>
          <p:cNvPr id="25604" name="Slayt Numarası Yer Tutucusu 1"/>
          <p:cNvSpPr>
            <a:spLocks noGrp="1"/>
          </p:cNvSpPr>
          <p:nvPr>
            <p:ph type="sldNum" sz="quarter" idx="12"/>
          </p:nvPr>
        </p:nvSpPr>
        <p:spPr bwMode="auto">
          <a:noFill/>
          <a:ln>
            <a:miter lim="800000"/>
            <a:headEnd/>
            <a:tailEnd/>
          </a:ln>
        </p:spPr>
        <p:txBody>
          <a:bodyPr/>
          <a:lstStyle/>
          <a:p>
            <a:fld id="{5AD6E9F3-9857-435A-94EF-C210D26957DE}" type="slidenum">
              <a:rPr lang="tr-TR" altLang="tr-TR" smtClean="0"/>
              <a:pPr/>
              <a:t>14</a:t>
            </a:fld>
            <a:endParaRPr lang="tr-TR" altLang="tr-TR" smtClean="0"/>
          </a:p>
        </p:txBody>
      </p:sp>
      <p:pic>
        <p:nvPicPr>
          <p:cNvPr id="5" name="Picture 2" descr="C:\Users\SUZAN~1.IRM\AppData\Local\Temp\Rar$DI95.877\61.jpg"/>
          <p:cNvPicPr>
            <a:picLocks noChangeAspect="1" noChangeArrowheads="1"/>
          </p:cNvPicPr>
          <p:nvPr/>
        </p:nvPicPr>
        <p:blipFill>
          <a:blip r:embed="rId3"/>
          <a:srcRect/>
          <a:stretch>
            <a:fillRect/>
          </a:stretch>
        </p:blipFill>
        <p:spPr bwMode="auto">
          <a:xfrm>
            <a:off x="5429257" y="2071679"/>
            <a:ext cx="3143272" cy="4357717"/>
          </a:xfrm>
          <a:prstGeom prst="rect">
            <a:avLst/>
          </a:prstGeom>
          <a:noFill/>
          <a:ln w="9525">
            <a:solidFill>
              <a:schemeClr val="tx1"/>
            </a:solidFill>
            <a:miter lim="800000"/>
            <a:headEnd/>
            <a:tailEnd/>
          </a:ln>
        </p:spPr>
      </p:pic>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42910" y="2060575"/>
            <a:ext cx="7961340" cy="4065588"/>
          </a:xfrm>
          <a:ln>
            <a:solidFill>
              <a:schemeClr val="tx1"/>
            </a:solidFill>
          </a:ln>
        </p:spPr>
        <p:txBody>
          <a:bodyPr/>
          <a:lstStyle/>
          <a:p>
            <a:pPr>
              <a:buFont typeface="Wingdings" panose="05000000000000000000" pitchFamily="2" charset="2"/>
              <a:buChar char="ü"/>
              <a:defRPr/>
            </a:pPr>
            <a:endParaRPr lang="tr-TR" sz="2400" dirty="0" smtClean="0">
              <a:latin typeface="Arial" panose="020B0604020202020204" pitchFamily="34" charset="0"/>
              <a:cs typeface="Arial" panose="020B0604020202020204" pitchFamily="34" charset="0"/>
            </a:endParaRPr>
          </a:p>
          <a:p>
            <a:pPr algn="just">
              <a:buFont typeface="Wingdings" panose="05000000000000000000" pitchFamily="2" charset="2"/>
              <a:buChar char="ü"/>
              <a:defRPr/>
            </a:pPr>
            <a:r>
              <a:rPr lang="tr-TR" sz="2400" dirty="0" smtClean="0">
                <a:latin typeface="Arial" panose="020B0604020202020204" pitchFamily="34" charset="0"/>
                <a:cs typeface="Arial" panose="020B0604020202020204" pitchFamily="34" charset="0"/>
              </a:rPr>
              <a:t>Acil </a:t>
            </a:r>
            <a:r>
              <a:rPr lang="tr-TR" sz="2400" dirty="0">
                <a:latin typeface="Arial" panose="020B0604020202020204" pitchFamily="34" charset="0"/>
                <a:cs typeface="Arial" panose="020B0604020202020204" pitchFamily="34" charset="0"/>
              </a:rPr>
              <a:t>durum planında belirtilen hususlar dahilinde alınan önleyici ve sınırlandırıcı tedbirlere </a:t>
            </a:r>
            <a:r>
              <a:rPr lang="tr-TR" sz="2400" dirty="0" smtClean="0">
                <a:latin typeface="Arial" panose="020B0604020202020204" pitchFamily="34" charset="0"/>
                <a:cs typeface="Arial" panose="020B0604020202020204" pitchFamily="34" charset="0"/>
              </a:rPr>
              <a:t>uymalı,</a:t>
            </a:r>
          </a:p>
          <a:p>
            <a:pPr algn="just">
              <a:buFont typeface="Wingdings" panose="05000000000000000000" pitchFamily="2" charset="2"/>
              <a:buChar char="ü"/>
              <a:defRPr/>
            </a:pPr>
            <a:endParaRPr lang="tr-TR" sz="2400" dirty="0" smtClean="0">
              <a:latin typeface="Arial" panose="020B0604020202020204" pitchFamily="34" charset="0"/>
              <a:cs typeface="Arial" panose="020B0604020202020204" pitchFamily="34" charset="0"/>
            </a:endParaRPr>
          </a:p>
          <a:p>
            <a:pPr algn="just">
              <a:buFont typeface="Wingdings" panose="05000000000000000000" pitchFamily="2" charset="2"/>
              <a:buChar char="ü"/>
              <a:defRPr/>
            </a:pPr>
            <a:r>
              <a:rPr lang="tr-TR" sz="2400" dirty="0" smtClean="0">
                <a:latin typeface="Arial" panose="020B0604020202020204" pitchFamily="34" charset="0"/>
                <a:cs typeface="Arial" panose="020B0604020202020204" pitchFamily="34" charset="0"/>
              </a:rPr>
              <a:t>İşyerindeki makine, cihaz, araç, gereç, tesis ve binalarda kendileri ve diğer kişilerin sağlık ve güvenliğini tehlikeye düşürecek acil durum ile karşılaştıklarında; hemen  en yakın amirine, acil durumla ilgili görevlendirilen sorumluya veya çalışan temsilcisine haber vermeli,</a:t>
            </a:r>
          </a:p>
          <a:p>
            <a:pPr marL="0" indent="0">
              <a:buFont typeface="Arial" panose="020B0604020202020204" pitchFamily="34" charset="0"/>
              <a:buNone/>
              <a:defRPr/>
            </a:pPr>
            <a:endParaRPr lang="tr-TR" sz="2400" dirty="0">
              <a:latin typeface="Arial" panose="020B0604020202020204" pitchFamily="34" charset="0"/>
              <a:cs typeface="Arial" panose="020B0604020202020204" pitchFamily="34" charset="0"/>
            </a:endParaRPr>
          </a:p>
          <a:p>
            <a:pPr marL="0" indent="0">
              <a:buFont typeface="Arial" panose="020B0604020202020204" pitchFamily="34" charset="0"/>
              <a:buNone/>
              <a:defRPr/>
            </a:pPr>
            <a:endParaRPr lang="tr-TR" dirty="0"/>
          </a:p>
          <a:p>
            <a:pPr>
              <a:buFont typeface="Arial" panose="020B0604020202020204" pitchFamily="34" charset="0"/>
              <a:buChar char="•"/>
              <a:defRPr/>
            </a:pPr>
            <a:endParaRPr lang="tr-TR" dirty="0"/>
          </a:p>
        </p:txBody>
      </p:sp>
      <p:sp>
        <p:nvSpPr>
          <p:cNvPr id="15363" name="Unvan 1"/>
          <p:cNvSpPr txBox="1">
            <a:spLocks/>
          </p:cNvSpPr>
          <p:nvPr/>
        </p:nvSpPr>
        <p:spPr bwMode="auto">
          <a:xfrm>
            <a:off x="642910" y="1084263"/>
            <a:ext cx="7961340" cy="777875"/>
          </a:xfrm>
          <a:prstGeom prst="rect">
            <a:avLst/>
          </a:prstGeom>
          <a:noFill/>
          <a:ln w="9525">
            <a:solidFill>
              <a:schemeClr val="tx1"/>
            </a:solidFill>
            <a:miter lim="800000"/>
            <a:headEnd/>
            <a:tailEnd/>
          </a:ln>
        </p:spPr>
        <p:txBody>
          <a:bodyPr anchor="ctr"/>
          <a:lstStyle/>
          <a:p>
            <a:pPr algn="ctr"/>
            <a:r>
              <a:rPr lang="tr-TR" sz="4400" b="1" dirty="0">
                <a:latin typeface="Calibri" pitchFamily="34" charset="0"/>
              </a:rPr>
              <a:t/>
            </a:r>
            <a:br>
              <a:rPr lang="tr-TR" sz="4400" b="1" dirty="0">
                <a:latin typeface="Calibri" pitchFamily="34" charset="0"/>
              </a:rPr>
            </a:br>
            <a:r>
              <a:rPr lang="tr-TR" sz="3600" b="1" dirty="0"/>
              <a:t>Çalışanın Yükümlülükleri </a:t>
            </a:r>
            <a:r>
              <a:rPr lang="tr-TR" sz="3600" b="1" dirty="0" smtClean="0"/>
              <a:t>-1</a:t>
            </a:r>
            <a:r>
              <a:rPr lang="tr-TR" sz="4400" dirty="0">
                <a:latin typeface="Calibri" pitchFamily="34" charset="0"/>
              </a:rPr>
              <a:t/>
            </a:r>
            <a:br>
              <a:rPr lang="tr-TR" sz="4400" dirty="0">
                <a:latin typeface="Calibri" pitchFamily="34" charset="0"/>
              </a:rPr>
            </a:br>
            <a:endParaRPr lang="tr-TR" sz="4400" dirty="0">
              <a:latin typeface="Calibri" pitchFamily="34" charset="0"/>
            </a:endParaRPr>
          </a:p>
        </p:txBody>
      </p:sp>
      <p:sp>
        <p:nvSpPr>
          <p:cNvPr id="15364" name="Slayt Numarası Yer Tutucusu 1"/>
          <p:cNvSpPr>
            <a:spLocks noGrp="1"/>
          </p:cNvSpPr>
          <p:nvPr>
            <p:ph type="sldNum" sz="quarter" idx="12"/>
          </p:nvPr>
        </p:nvSpPr>
        <p:spPr bwMode="auto">
          <a:noFill/>
          <a:ln>
            <a:miter lim="800000"/>
            <a:headEnd/>
            <a:tailEnd/>
          </a:ln>
        </p:spPr>
        <p:txBody>
          <a:bodyPr/>
          <a:lstStyle/>
          <a:p>
            <a:fld id="{96ED14FF-A5F7-43FF-AFA1-1D4B196F627D}" type="slidenum">
              <a:rPr lang="tr-TR" altLang="tr-TR" smtClean="0"/>
              <a:pPr/>
              <a:t>15</a:t>
            </a:fld>
            <a:endParaRPr lang="tr-TR" altLang="tr-TR" smtClean="0"/>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Unvan 1"/>
          <p:cNvSpPr>
            <a:spLocks noGrp="1"/>
          </p:cNvSpPr>
          <p:nvPr>
            <p:ph type="title"/>
          </p:nvPr>
        </p:nvSpPr>
        <p:spPr>
          <a:xfrm>
            <a:off x="642910" y="1171575"/>
            <a:ext cx="8032778" cy="744538"/>
          </a:xfrm>
          <a:ln>
            <a:solidFill>
              <a:schemeClr val="tx1"/>
            </a:solidFill>
          </a:ln>
        </p:spPr>
        <p:txBody>
          <a:bodyPr/>
          <a:lstStyle/>
          <a:p>
            <a:r>
              <a:rPr lang="tr-TR" sz="3600" b="1" dirty="0" smtClean="0">
                <a:latin typeface="Arial" charset="0"/>
                <a:cs typeface="Arial" charset="0"/>
              </a:rPr>
              <a:t>Çalışanın Yükümlülükleri -2</a:t>
            </a:r>
            <a:endParaRPr lang="tr-TR" sz="3600" dirty="0" smtClean="0"/>
          </a:p>
        </p:txBody>
      </p:sp>
      <p:sp>
        <p:nvSpPr>
          <p:cNvPr id="3" name="İçerik Yer Tutucusu 2"/>
          <p:cNvSpPr>
            <a:spLocks noGrp="1"/>
          </p:cNvSpPr>
          <p:nvPr>
            <p:ph idx="1"/>
          </p:nvPr>
        </p:nvSpPr>
        <p:spPr>
          <a:xfrm>
            <a:off x="642910" y="2205038"/>
            <a:ext cx="8043890" cy="3776662"/>
          </a:xfrm>
          <a:ln>
            <a:solidFill>
              <a:schemeClr val="tx1"/>
            </a:solidFill>
          </a:ln>
        </p:spPr>
        <p:txBody>
          <a:bodyPr/>
          <a:lstStyle/>
          <a:p>
            <a:pPr marL="0" indent="0">
              <a:buFont typeface="Arial" panose="020B0604020202020204" pitchFamily="34" charset="0"/>
              <a:buNone/>
              <a:defRPr/>
            </a:pPr>
            <a:endParaRPr lang="tr-TR" sz="2800" dirty="0">
              <a:latin typeface="Arial" pitchFamily="34" charset="0"/>
              <a:cs typeface="Arial" pitchFamily="34" charset="0"/>
            </a:endParaRPr>
          </a:p>
          <a:p>
            <a:pPr algn="just">
              <a:buFont typeface="Wingdings" panose="05000000000000000000" pitchFamily="2" charset="2"/>
              <a:buChar char="ü"/>
              <a:defRPr/>
            </a:pPr>
            <a:r>
              <a:rPr lang="tr-TR" sz="2400" dirty="0" smtClean="0">
                <a:latin typeface="Arial" panose="020B0604020202020204" pitchFamily="34" charset="0"/>
                <a:cs typeface="Arial" panose="020B0604020202020204" pitchFamily="34" charset="0"/>
              </a:rPr>
              <a:t>Acil durumun giderilmesi için işveren ile işyeri dışındaki ilgili kuruluşlardan olay yerine intikal eden ekiplerin talimatlarına uymalı,</a:t>
            </a:r>
          </a:p>
          <a:p>
            <a:pPr algn="just">
              <a:buFont typeface="Wingdings" panose="05000000000000000000" pitchFamily="2" charset="2"/>
              <a:buChar char="ü"/>
              <a:defRPr/>
            </a:pPr>
            <a:endParaRPr lang="tr-TR" sz="2400" dirty="0" smtClean="0">
              <a:latin typeface="Arial" panose="020B0604020202020204" pitchFamily="34" charset="0"/>
              <a:cs typeface="Arial" panose="020B0604020202020204" pitchFamily="34" charset="0"/>
            </a:endParaRPr>
          </a:p>
          <a:p>
            <a:pPr algn="just">
              <a:buFont typeface="Wingdings" panose="05000000000000000000" pitchFamily="2" charset="2"/>
              <a:buChar char="ü"/>
              <a:defRPr/>
            </a:pPr>
            <a:r>
              <a:rPr lang="tr-TR" sz="2400" dirty="0" smtClean="0">
                <a:latin typeface="Arial" panose="020B0604020202020204" pitchFamily="34" charset="0"/>
                <a:cs typeface="Arial" panose="020B0604020202020204" pitchFamily="34" charset="0"/>
              </a:rPr>
              <a:t>Acil </a:t>
            </a:r>
            <a:r>
              <a:rPr lang="tr-TR" sz="2400" dirty="0">
                <a:latin typeface="Arial" panose="020B0604020202020204" pitchFamily="34" charset="0"/>
                <a:cs typeface="Arial" panose="020B0604020202020204" pitchFamily="34" charset="0"/>
              </a:rPr>
              <a:t>durumlar sırasında kendisinin ve çalışma arkadaşlarının hayatını tehlikeye düşürmeyecek şekilde </a:t>
            </a:r>
            <a:r>
              <a:rPr lang="tr-TR" sz="2400" dirty="0" smtClean="0">
                <a:latin typeface="Arial" panose="020B0604020202020204" pitchFamily="34" charset="0"/>
                <a:cs typeface="Arial" panose="020B0604020202020204" pitchFamily="34" charset="0"/>
              </a:rPr>
              <a:t>davranmalı,</a:t>
            </a:r>
            <a:endParaRPr lang="tr-TR" sz="2400" dirty="0">
              <a:latin typeface="Arial" panose="020B0604020202020204" pitchFamily="34" charset="0"/>
              <a:cs typeface="Arial" panose="020B0604020202020204" pitchFamily="34" charset="0"/>
            </a:endParaRPr>
          </a:p>
          <a:p>
            <a:pPr marL="0" indent="0">
              <a:buFont typeface="Arial" panose="020B0604020202020204" pitchFamily="34" charset="0"/>
              <a:buNone/>
              <a:defRPr/>
            </a:pPr>
            <a:endParaRPr lang="tr-TR" dirty="0"/>
          </a:p>
        </p:txBody>
      </p:sp>
      <p:sp>
        <p:nvSpPr>
          <p:cNvPr id="17412" name="Slayt Numarası Yer Tutucusu 1"/>
          <p:cNvSpPr>
            <a:spLocks noGrp="1"/>
          </p:cNvSpPr>
          <p:nvPr>
            <p:ph type="sldNum" sz="quarter" idx="12"/>
          </p:nvPr>
        </p:nvSpPr>
        <p:spPr bwMode="auto">
          <a:noFill/>
          <a:ln>
            <a:miter lim="800000"/>
            <a:headEnd/>
            <a:tailEnd/>
          </a:ln>
        </p:spPr>
        <p:txBody>
          <a:bodyPr/>
          <a:lstStyle/>
          <a:p>
            <a:fld id="{76AE766C-3B64-4EDA-B718-7453220D24CE}" type="slidenum">
              <a:rPr lang="tr-TR" altLang="tr-TR" smtClean="0"/>
              <a:pPr/>
              <a:t>16</a:t>
            </a:fld>
            <a:endParaRPr lang="tr-TR" altLang="tr-TR" smtClean="0"/>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İçerik Yer Tutucusu 2"/>
          <p:cNvSpPr>
            <a:spLocks noGrp="1"/>
          </p:cNvSpPr>
          <p:nvPr>
            <p:ph idx="1"/>
          </p:nvPr>
        </p:nvSpPr>
        <p:spPr>
          <a:xfrm>
            <a:off x="642910" y="2205038"/>
            <a:ext cx="8001056" cy="3921125"/>
          </a:xfrm>
          <a:ln>
            <a:solidFill>
              <a:schemeClr val="tx1"/>
            </a:solidFill>
          </a:ln>
        </p:spPr>
        <p:txBody>
          <a:bodyPr/>
          <a:lstStyle/>
          <a:p>
            <a:pPr marL="0" algn="just">
              <a:buFont typeface="Wingdings" pitchFamily="2" charset="2"/>
              <a:buChar char="ü"/>
            </a:pPr>
            <a:endParaRPr lang="tr-TR" sz="2400" dirty="0" smtClean="0">
              <a:latin typeface="Arial" charset="0"/>
              <a:cs typeface="Arial" charset="0"/>
            </a:endParaRPr>
          </a:p>
          <a:p>
            <a:pPr marL="0" algn="just">
              <a:buFont typeface="Wingdings" charset="2"/>
              <a:buChar char="ü"/>
            </a:pPr>
            <a:r>
              <a:rPr lang="tr-TR" sz="2400" dirty="0" smtClean="0">
                <a:latin typeface="Arial" charset="0"/>
                <a:cs typeface="Arial" charset="0"/>
              </a:rPr>
              <a:t>İşveren, çalışanların kendileri veya diğer kişilerin güvenliği için ciddi ve yakın bir tehlike ile karşılaştıkları ve amirine hemen haber veremedikleri durumlarda; istenmeyen sonuçların önlenmesi için bilgileri ve mevcut teknik donanımları çerçevesinde müdahale edebilmelerine imkân sağlar. </a:t>
            </a:r>
          </a:p>
          <a:p>
            <a:pPr marL="0" algn="just">
              <a:buFont typeface="Wingdings" charset="2"/>
              <a:buChar char="ü"/>
            </a:pPr>
            <a:r>
              <a:rPr lang="tr-TR" sz="2400" dirty="0" smtClean="0">
                <a:latin typeface="Arial" charset="0"/>
                <a:cs typeface="Arial" charset="0"/>
              </a:rPr>
              <a:t>Böyle bir durumda çalışanlar, ihmal veya dikkatsiz davranışları olmadıkça yaptıkları müdahaleden dolayı sorumlu tutulamaz.</a:t>
            </a:r>
          </a:p>
        </p:txBody>
      </p:sp>
      <p:sp>
        <p:nvSpPr>
          <p:cNvPr id="18435" name="Unvan 1"/>
          <p:cNvSpPr>
            <a:spLocks noGrp="1"/>
          </p:cNvSpPr>
          <p:nvPr>
            <p:ph type="title"/>
          </p:nvPr>
        </p:nvSpPr>
        <p:spPr>
          <a:xfrm>
            <a:off x="642910" y="1230313"/>
            <a:ext cx="8001056" cy="744537"/>
          </a:xfrm>
          <a:ln>
            <a:solidFill>
              <a:schemeClr val="tx1"/>
            </a:solidFill>
          </a:ln>
        </p:spPr>
        <p:txBody>
          <a:bodyPr/>
          <a:lstStyle/>
          <a:p>
            <a:r>
              <a:rPr lang="tr-TR" sz="3600" b="1" dirty="0" smtClean="0">
                <a:latin typeface="Arial" charset="0"/>
                <a:cs typeface="Arial" charset="0"/>
              </a:rPr>
              <a:t>Çalışanın Yükümlülükleri -3</a:t>
            </a:r>
            <a:endParaRPr lang="tr-TR" sz="3600" dirty="0" smtClean="0"/>
          </a:p>
        </p:txBody>
      </p:sp>
      <p:sp>
        <p:nvSpPr>
          <p:cNvPr id="18436" name="Slayt Numarası Yer Tutucusu 1"/>
          <p:cNvSpPr>
            <a:spLocks noGrp="1"/>
          </p:cNvSpPr>
          <p:nvPr>
            <p:ph type="sldNum" sz="quarter" idx="12"/>
          </p:nvPr>
        </p:nvSpPr>
        <p:spPr bwMode="auto">
          <a:noFill/>
          <a:ln>
            <a:miter lim="800000"/>
            <a:headEnd/>
            <a:tailEnd/>
          </a:ln>
        </p:spPr>
        <p:txBody>
          <a:bodyPr/>
          <a:lstStyle/>
          <a:p>
            <a:fld id="{2FE0E42B-B7A7-4124-8757-4A061D5965F8}" type="slidenum">
              <a:rPr lang="tr-TR" altLang="tr-TR" smtClean="0"/>
              <a:pPr/>
              <a:t>17</a:t>
            </a:fld>
            <a:endParaRPr lang="tr-TR" altLang="tr-TR" smtClean="0"/>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Unvan 1"/>
          <p:cNvSpPr>
            <a:spLocks noGrp="1"/>
          </p:cNvSpPr>
          <p:nvPr>
            <p:ph type="title"/>
          </p:nvPr>
        </p:nvSpPr>
        <p:spPr>
          <a:xfrm>
            <a:off x="642909" y="1052513"/>
            <a:ext cx="8001057" cy="1152525"/>
          </a:xfrm>
          <a:ln>
            <a:solidFill>
              <a:schemeClr val="tx1"/>
            </a:solidFill>
          </a:ln>
        </p:spPr>
        <p:txBody>
          <a:bodyPr/>
          <a:lstStyle/>
          <a:p>
            <a:r>
              <a:rPr lang="tr-TR" sz="3600" b="1" dirty="0" smtClean="0">
                <a:latin typeface="Arial" charset="0"/>
                <a:cs typeface="Arial" charset="0"/>
              </a:rPr>
              <a:t/>
            </a:r>
            <a:br>
              <a:rPr lang="tr-TR" sz="3600" b="1" dirty="0" smtClean="0">
                <a:latin typeface="Arial" charset="0"/>
                <a:cs typeface="Arial" charset="0"/>
              </a:rPr>
            </a:br>
            <a:r>
              <a:rPr lang="tr-TR" sz="3600" b="1" dirty="0" smtClean="0">
                <a:latin typeface="Arial" charset="0"/>
                <a:cs typeface="Arial" charset="0"/>
              </a:rPr>
              <a:t>Acil Durum Müdahale ve Tahliye Yöntemleri -1</a:t>
            </a:r>
            <a:r>
              <a:rPr lang="tr-TR" dirty="0" smtClean="0"/>
              <a:t/>
            </a:r>
            <a:br>
              <a:rPr lang="tr-TR" dirty="0" smtClean="0"/>
            </a:br>
            <a:endParaRPr lang="tr-TR" dirty="0" smtClean="0"/>
          </a:p>
        </p:txBody>
      </p:sp>
      <p:sp>
        <p:nvSpPr>
          <p:cNvPr id="20483" name="İçerik Yer Tutucusu 2"/>
          <p:cNvSpPr>
            <a:spLocks noGrp="1"/>
          </p:cNvSpPr>
          <p:nvPr>
            <p:ph idx="1"/>
          </p:nvPr>
        </p:nvSpPr>
        <p:spPr>
          <a:xfrm>
            <a:off x="642910" y="2286000"/>
            <a:ext cx="8001056" cy="4143375"/>
          </a:xfrm>
          <a:ln>
            <a:solidFill>
              <a:schemeClr val="tx1"/>
            </a:solidFill>
          </a:ln>
        </p:spPr>
        <p:txBody>
          <a:bodyPr/>
          <a:lstStyle/>
          <a:p>
            <a:pPr algn="just">
              <a:buFont typeface="Wingdings" pitchFamily="2" charset="2"/>
              <a:buChar char="ü"/>
            </a:pPr>
            <a:endParaRPr lang="tr-TR" sz="2400" dirty="0" smtClean="0">
              <a:latin typeface="Arial" charset="0"/>
              <a:cs typeface="Arial" charset="0"/>
            </a:endParaRPr>
          </a:p>
          <a:p>
            <a:pPr algn="just">
              <a:buFont typeface="Wingdings" pitchFamily="2" charset="2"/>
              <a:buChar char="ü"/>
            </a:pPr>
            <a:r>
              <a:rPr lang="tr-TR" sz="2400" dirty="0" smtClean="0">
                <a:latin typeface="Arial" charset="0"/>
                <a:cs typeface="Arial" charset="0"/>
              </a:rPr>
              <a:t>İşverence acil durumların meydana gelmesi halinde uyarı verme, arama, kurtarma, tahliye, haberleşme, ilk yardım ve yangınla mücadele gibi uygulanması gereken acil durum müdahale yöntemleri belirlenmeli ve yazılı hale getirilmeli,</a:t>
            </a:r>
          </a:p>
          <a:p>
            <a:pPr algn="just">
              <a:buFont typeface="Wingdings" pitchFamily="2" charset="2"/>
              <a:buChar char="ü"/>
            </a:pPr>
            <a:endParaRPr lang="tr-TR" sz="2400" dirty="0" smtClean="0">
              <a:latin typeface="Arial" charset="0"/>
              <a:cs typeface="Arial" charset="0"/>
            </a:endParaRPr>
          </a:p>
          <a:p>
            <a:pPr algn="just">
              <a:buFont typeface="Wingdings" pitchFamily="2" charset="2"/>
              <a:buChar char="ü"/>
            </a:pPr>
            <a:r>
              <a:rPr lang="tr-TR" sz="2400" dirty="0" smtClean="0">
                <a:latin typeface="Arial" charset="0"/>
                <a:cs typeface="Arial" charset="0"/>
              </a:rPr>
              <a:t>Tahliye sonrası, işyeri dahilinde kalmış olabilecek çalışanların belirlenmesi için sayım da dahil olmak üzere gerekli kontroller yapılmalı,</a:t>
            </a:r>
          </a:p>
          <a:p>
            <a:pPr>
              <a:buFont typeface="Wingdings" pitchFamily="2" charset="2"/>
              <a:buChar char="ü"/>
            </a:pPr>
            <a:endParaRPr lang="tr-TR" sz="2400" dirty="0" smtClean="0"/>
          </a:p>
          <a:p>
            <a:pPr>
              <a:buFont typeface="Wingdings" pitchFamily="2" charset="2"/>
              <a:buChar char="ü"/>
            </a:pPr>
            <a:endParaRPr lang="tr-TR" sz="2400" dirty="0" smtClean="0"/>
          </a:p>
          <a:p>
            <a:endParaRPr lang="tr-TR" dirty="0" smtClean="0"/>
          </a:p>
        </p:txBody>
      </p:sp>
      <p:sp>
        <p:nvSpPr>
          <p:cNvPr id="20484" name="Slayt Numarası Yer Tutucusu 1"/>
          <p:cNvSpPr>
            <a:spLocks noGrp="1"/>
          </p:cNvSpPr>
          <p:nvPr>
            <p:ph type="sldNum" sz="quarter" idx="12"/>
          </p:nvPr>
        </p:nvSpPr>
        <p:spPr bwMode="auto">
          <a:noFill/>
          <a:ln>
            <a:miter lim="800000"/>
            <a:headEnd/>
            <a:tailEnd/>
          </a:ln>
        </p:spPr>
        <p:txBody>
          <a:bodyPr/>
          <a:lstStyle/>
          <a:p>
            <a:fld id="{D83BEB1F-0ABB-4AA5-801B-3383A090B78E}" type="slidenum">
              <a:rPr lang="tr-TR" altLang="tr-TR" smtClean="0"/>
              <a:pPr/>
              <a:t>18</a:t>
            </a:fld>
            <a:endParaRPr lang="tr-TR" altLang="tr-TR" smtClean="0"/>
          </a:p>
        </p:txBody>
      </p:sp>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İçerik Yer Tutucusu 2"/>
          <p:cNvSpPr>
            <a:spLocks noGrp="1"/>
          </p:cNvSpPr>
          <p:nvPr>
            <p:ph idx="1"/>
          </p:nvPr>
        </p:nvSpPr>
        <p:spPr>
          <a:xfrm>
            <a:off x="642910" y="2492375"/>
            <a:ext cx="8001056" cy="3863975"/>
          </a:xfrm>
          <a:ln>
            <a:solidFill>
              <a:schemeClr val="tx1"/>
            </a:solidFill>
          </a:ln>
        </p:spPr>
        <p:txBody>
          <a:bodyPr/>
          <a:lstStyle/>
          <a:p>
            <a:pPr marL="0" algn="just">
              <a:buFont typeface="Arial" charset="0"/>
              <a:buNone/>
            </a:pPr>
            <a:endParaRPr lang="tr-TR" sz="2400" dirty="0" smtClean="0">
              <a:latin typeface="Arial" charset="0"/>
              <a:cs typeface="Arial" charset="0"/>
            </a:endParaRPr>
          </a:p>
          <a:p>
            <a:pPr marL="358775" algn="just">
              <a:buFont typeface="Wingdings" charset="2"/>
              <a:buChar char="ü"/>
            </a:pPr>
            <a:r>
              <a:rPr lang="tr-TR" sz="2400" dirty="0" smtClean="0">
                <a:latin typeface="Arial" charset="0"/>
                <a:cs typeface="Arial" charset="0"/>
              </a:rPr>
              <a:t>İşveren, işyerinde acil durumların meydana gelmesi halinde çalışanların bu durumun olumsuz etkilerinden korunması için bulundukları yerden güvenli bir yere gidebilmeleri amacıyla izlenebilecek uygun tahliye düzenlemeleri acil durum planında belirlemeli ve çalışanlara önceden gerekli talimatları vermeli,</a:t>
            </a:r>
          </a:p>
          <a:p>
            <a:pPr marL="0"/>
            <a:endParaRPr lang="tr-TR" dirty="0" smtClean="0"/>
          </a:p>
        </p:txBody>
      </p:sp>
      <p:sp>
        <p:nvSpPr>
          <p:cNvPr id="21507" name="Unvan 1"/>
          <p:cNvSpPr txBox="1">
            <a:spLocks/>
          </p:cNvSpPr>
          <p:nvPr/>
        </p:nvSpPr>
        <p:spPr bwMode="auto">
          <a:xfrm>
            <a:off x="642910" y="1052513"/>
            <a:ext cx="8001056" cy="1223962"/>
          </a:xfrm>
          <a:prstGeom prst="rect">
            <a:avLst/>
          </a:prstGeom>
          <a:noFill/>
          <a:ln w="9525">
            <a:solidFill>
              <a:schemeClr val="tx1"/>
            </a:solidFill>
            <a:miter lim="800000"/>
            <a:headEnd/>
            <a:tailEnd/>
          </a:ln>
        </p:spPr>
        <p:txBody>
          <a:bodyPr anchor="ctr"/>
          <a:lstStyle/>
          <a:p>
            <a:pPr algn="ctr"/>
            <a:r>
              <a:rPr lang="tr-TR" sz="3600" b="1" dirty="0"/>
              <a:t/>
            </a:r>
            <a:br>
              <a:rPr lang="tr-TR" sz="3600" b="1" dirty="0"/>
            </a:br>
            <a:r>
              <a:rPr lang="tr-TR" sz="3600" b="1" dirty="0"/>
              <a:t>Acil Durum Müdahale </a:t>
            </a:r>
            <a:r>
              <a:rPr lang="tr-TR" sz="3600" b="1" dirty="0" smtClean="0"/>
              <a:t>ve </a:t>
            </a:r>
            <a:r>
              <a:rPr lang="tr-TR" sz="3600" b="1" dirty="0"/>
              <a:t>Tahliye Yöntemleri </a:t>
            </a:r>
            <a:r>
              <a:rPr lang="tr-TR" sz="3600" b="1" dirty="0" smtClean="0"/>
              <a:t>-2</a:t>
            </a:r>
            <a:r>
              <a:rPr lang="tr-TR" sz="4400" dirty="0">
                <a:latin typeface="Calibri" pitchFamily="34" charset="0"/>
              </a:rPr>
              <a:t/>
            </a:r>
            <a:br>
              <a:rPr lang="tr-TR" sz="4400" dirty="0">
                <a:latin typeface="Calibri" pitchFamily="34" charset="0"/>
              </a:rPr>
            </a:br>
            <a:endParaRPr lang="tr-TR" sz="4400" dirty="0">
              <a:latin typeface="Calibri" pitchFamily="34" charset="0"/>
            </a:endParaRPr>
          </a:p>
        </p:txBody>
      </p:sp>
      <p:sp>
        <p:nvSpPr>
          <p:cNvPr id="21508" name="Slayt Numarası Yer Tutucusu 1"/>
          <p:cNvSpPr>
            <a:spLocks noGrp="1"/>
          </p:cNvSpPr>
          <p:nvPr>
            <p:ph type="sldNum" sz="quarter" idx="12"/>
          </p:nvPr>
        </p:nvSpPr>
        <p:spPr bwMode="auto">
          <a:noFill/>
          <a:ln>
            <a:miter lim="800000"/>
            <a:headEnd/>
            <a:tailEnd/>
          </a:ln>
        </p:spPr>
        <p:txBody>
          <a:bodyPr/>
          <a:lstStyle/>
          <a:p>
            <a:fld id="{69CE458E-7445-4171-904F-5BFED110CE06}" type="slidenum">
              <a:rPr lang="tr-TR" altLang="tr-TR" smtClean="0"/>
              <a:pPr/>
              <a:t>19</a:t>
            </a:fld>
            <a:endParaRPr lang="tr-TR" altLang="tr-TR"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3"/>
          <p:cNvPicPr preferRelativeResize="0">
            <a:picLocks/>
          </p:cNvPicPr>
          <p:nvPr/>
        </p:nvPicPr>
        <p:blipFill>
          <a:blip r:embed="rId3"/>
          <a:srcRect/>
          <a:stretch>
            <a:fillRect/>
          </a:stretch>
        </p:blipFill>
        <p:spPr bwMode="auto">
          <a:xfrm>
            <a:off x="-36513" y="-106363"/>
            <a:ext cx="9180513" cy="6964363"/>
          </a:xfrm>
          <a:prstGeom prst="rect">
            <a:avLst/>
          </a:prstGeom>
          <a:noFill/>
          <a:ln w="9525">
            <a:noFill/>
            <a:miter lim="800000"/>
            <a:headEnd/>
            <a:tailEnd/>
          </a:ln>
        </p:spPr>
      </p:pic>
      <p:sp>
        <p:nvSpPr>
          <p:cNvPr id="5" name="TextBox 4"/>
          <p:cNvSpPr txBox="1"/>
          <p:nvPr/>
        </p:nvSpPr>
        <p:spPr>
          <a:xfrm>
            <a:off x="0" y="2047875"/>
            <a:ext cx="6286500" cy="2676525"/>
          </a:xfrm>
          <a:prstGeom prst="rect">
            <a:avLst/>
          </a:prstGeom>
          <a:noFill/>
        </p:spPr>
        <p:txBody>
          <a:bodyPr>
            <a:spAutoFit/>
          </a:bodyPr>
          <a:lstStyle/>
          <a:p>
            <a:pPr algn="ctr" defTabSz="457200" fontAlgn="auto">
              <a:spcBef>
                <a:spcPts val="0"/>
              </a:spcBef>
              <a:spcAft>
                <a:spcPts val="0"/>
              </a:spcAft>
              <a:defRPr/>
            </a:pPr>
            <a:r>
              <a:rPr lang="tr-TR" sz="2800" b="1" dirty="0">
                <a:solidFill>
                  <a:schemeClr val="bg1">
                    <a:lumMod val="95000"/>
                  </a:schemeClr>
                </a:solidFill>
                <a:latin typeface="Arial" pitchFamily="34" charset="0"/>
                <a:cs typeface="Arial" pitchFamily="34" charset="0"/>
              </a:rPr>
              <a:t>T.C. </a:t>
            </a:r>
          </a:p>
          <a:p>
            <a:pPr algn="ctr" defTabSz="457200" fontAlgn="auto">
              <a:spcBef>
                <a:spcPts val="0"/>
              </a:spcBef>
              <a:spcAft>
                <a:spcPts val="0"/>
              </a:spcAft>
              <a:defRPr/>
            </a:pPr>
            <a:r>
              <a:rPr lang="tr-TR" sz="2800" b="1" dirty="0">
                <a:solidFill>
                  <a:schemeClr val="bg1">
                    <a:lumMod val="95000"/>
                  </a:schemeClr>
                </a:solidFill>
                <a:latin typeface="Arial" pitchFamily="34" charset="0"/>
                <a:cs typeface="Arial" pitchFamily="34" charset="0"/>
              </a:rPr>
              <a:t>SAĞLIK BAKANLIĞI </a:t>
            </a:r>
          </a:p>
          <a:p>
            <a:pPr algn="ctr" defTabSz="457200" fontAlgn="auto">
              <a:spcBef>
                <a:spcPts val="0"/>
              </a:spcBef>
              <a:spcAft>
                <a:spcPts val="0"/>
              </a:spcAft>
              <a:defRPr/>
            </a:pPr>
            <a:r>
              <a:rPr lang="tr-TR" sz="2800" b="1" dirty="0">
                <a:solidFill>
                  <a:schemeClr val="bg1">
                    <a:lumMod val="95000"/>
                  </a:schemeClr>
                </a:solidFill>
                <a:latin typeface="Arial" pitchFamily="34" charset="0"/>
                <a:cs typeface="Arial" pitchFamily="34" charset="0"/>
              </a:rPr>
              <a:t> </a:t>
            </a:r>
          </a:p>
          <a:p>
            <a:pPr algn="ctr" defTabSz="457200" fontAlgn="auto">
              <a:spcBef>
                <a:spcPts val="0"/>
              </a:spcBef>
              <a:spcAft>
                <a:spcPts val="0"/>
              </a:spcAft>
              <a:defRPr/>
            </a:pPr>
            <a:r>
              <a:rPr lang="tr-TR" sz="2800" b="1" dirty="0">
                <a:solidFill>
                  <a:schemeClr val="bg1">
                    <a:lumMod val="95000"/>
                  </a:schemeClr>
                </a:solidFill>
                <a:latin typeface="Arial" pitchFamily="34" charset="0"/>
                <a:cs typeface="Arial" pitchFamily="34" charset="0"/>
              </a:rPr>
              <a:t>TEMEL </a:t>
            </a:r>
          </a:p>
          <a:p>
            <a:pPr algn="ctr" defTabSz="457200" fontAlgn="auto">
              <a:spcBef>
                <a:spcPts val="0"/>
              </a:spcBef>
              <a:spcAft>
                <a:spcPts val="0"/>
              </a:spcAft>
              <a:defRPr/>
            </a:pPr>
            <a:r>
              <a:rPr lang="tr-TR" sz="2800" b="1" dirty="0">
                <a:solidFill>
                  <a:schemeClr val="bg1">
                    <a:lumMod val="95000"/>
                  </a:schemeClr>
                </a:solidFill>
                <a:latin typeface="Arial" pitchFamily="34" charset="0"/>
                <a:cs typeface="Arial" pitchFamily="34" charset="0"/>
              </a:rPr>
              <a:t>İŞ SAĞLIĞI ve GÜVENLİĞİ EĞİTİMİ</a:t>
            </a:r>
          </a:p>
          <a:p>
            <a:pPr algn="ctr" defTabSz="457200" fontAlgn="auto">
              <a:spcBef>
                <a:spcPts val="0"/>
              </a:spcBef>
              <a:spcAft>
                <a:spcPts val="0"/>
              </a:spcAft>
              <a:defRPr/>
            </a:pPr>
            <a:r>
              <a:rPr lang="tr-TR" sz="2800" b="1" dirty="0">
                <a:solidFill>
                  <a:schemeClr val="bg1">
                    <a:lumMod val="95000"/>
                  </a:schemeClr>
                </a:solidFill>
                <a:latin typeface="Arial" pitchFamily="34" charset="0"/>
                <a:cs typeface="Arial" pitchFamily="34" charset="0"/>
              </a:rPr>
              <a:t>TEKNİK KONULAR</a:t>
            </a:r>
          </a:p>
        </p:txBody>
      </p:sp>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İçerik Yer Tutucusu 2"/>
          <p:cNvSpPr>
            <a:spLocks noGrp="1"/>
          </p:cNvSpPr>
          <p:nvPr>
            <p:ph idx="1"/>
          </p:nvPr>
        </p:nvSpPr>
        <p:spPr>
          <a:xfrm>
            <a:off x="642909" y="2533650"/>
            <a:ext cx="8001057" cy="3562350"/>
          </a:xfrm>
          <a:ln>
            <a:solidFill>
              <a:schemeClr val="tx1"/>
            </a:solidFill>
          </a:ln>
        </p:spPr>
        <p:txBody>
          <a:bodyPr/>
          <a:lstStyle/>
          <a:p>
            <a:pPr algn="just">
              <a:buFont typeface="Wingdings" pitchFamily="2" charset="2"/>
              <a:buChar char="ü"/>
            </a:pPr>
            <a:endParaRPr lang="tr-TR" sz="2400" dirty="0" smtClean="0">
              <a:latin typeface="Arial" charset="0"/>
              <a:cs typeface="Arial" charset="0"/>
            </a:endParaRPr>
          </a:p>
          <a:p>
            <a:pPr algn="just">
              <a:buFont typeface="Wingdings" pitchFamily="2" charset="2"/>
              <a:buChar char="ü"/>
            </a:pPr>
            <a:r>
              <a:rPr lang="tr-TR" sz="2400" dirty="0" smtClean="0">
                <a:latin typeface="Arial" charset="0"/>
                <a:cs typeface="Arial" charset="0"/>
              </a:rPr>
              <a:t>İşyerlerinde yaşlı, engelli, gebe veya kreş var ise çocukların tahliyesi esnasında refakat edilmesi için gerekli tedbirleri almalı,</a:t>
            </a:r>
          </a:p>
          <a:p>
            <a:pPr algn="just">
              <a:buFont typeface="Wingdings" pitchFamily="2" charset="2"/>
              <a:buChar char="ü"/>
            </a:pPr>
            <a:r>
              <a:rPr lang="tr-TR" sz="2400" dirty="0" smtClean="0">
                <a:latin typeface="Arial" charset="0"/>
                <a:cs typeface="Arial" charset="0"/>
              </a:rPr>
              <a:t>Acil durum müdahale ve tahliye yöntemleri oluşturulurken çalışanlar dışında müşteri, ziyaretçi gibi işyerinde bulunması muhtemel diğer kişileri de göz önünde bulundurmalıdır.</a:t>
            </a:r>
          </a:p>
        </p:txBody>
      </p:sp>
      <p:sp>
        <p:nvSpPr>
          <p:cNvPr id="22531" name="Unvan 1"/>
          <p:cNvSpPr txBox="1">
            <a:spLocks/>
          </p:cNvSpPr>
          <p:nvPr/>
        </p:nvSpPr>
        <p:spPr bwMode="auto">
          <a:xfrm>
            <a:off x="642909" y="1052513"/>
            <a:ext cx="8001057" cy="1223962"/>
          </a:xfrm>
          <a:prstGeom prst="rect">
            <a:avLst/>
          </a:prstGeom>
          <a:noFill/>
          <a:ln w="9525">
            <a:solidFill>
              <a:schemeClr val="tx1"/>
            </a:solidFill>
            <a:miter lim="800000"/>
            <a:headEnd/>
            <a:tailEnd/>
          </a:ln>
        </p:spPr>
        <p:txBody>
          <a:bodyPr anchor="ctr"/>
          <a:lstStyle/>
          <a:p>
            <a:pPr algn="ctr"/>
            <a:r>
              <a:rPr lang="tr-TR" sz="3600" b="1" dirty="0"/>
              <a:t/>
            </a:r>
            <a:br>
              <a:rPr lang="tr-TR" sz="3600" b="1" dirty="0"/>
            </a:br>
            <a:r>
              <a:rPr lang="tr-TR" sz="3600" b="1" dirty="0"/>
              <a:t>Acil Durum Müdahale </a:t>
            </a:r>
            <a:r>
              <a:rPr lang="tr-TR" sz="3600" b="1" dirty="0" smtClean="0"/>
              <a:t>ve </a:t>
            </a:r>
            <a:r>
              <a:rPr lang="tr-TR" sz="3600" b="1" dirty="0"/>
              <a:t>Tahliye Yöntemleri </a:t>
            </a:r>
            <a:r>
              <a:rPr lang="tr-TR" sz="3600" b="1" dirty="0" smtClean="0"/>
              <a:t>-3</a:t>
            </a:r>
            <a:r>
              <a:rPr lang="tr-TR" sz="4400" dirty="0">
                <a:latin typeface="Calibri" pitchFamily="34" charset="0"/>
              </a:rPr>
              <a:t/>
            </a:r>
            <a:br>
              <a:rPr lang="tr-TR" sz="4400" dirty="0">
                <a:latin typeface="Calibri" pitchFamily="34" charset="0"/>
              </a:rPr>
            </a:br>
            <a:endParaRPr lang="tr-TR" sz="4400" dirty="0">
              <a:latin typeface="Calibri" pitchFamily="34" charset="0"/>
            </a:endParaRPr>
          </a:p>
        </p:txBody>
      </p:sp>
      <p:sp>
        <p:nvSpPr>
          <p:cNvPr id="22532" name="Slayt Numarası Yer Tutucusu 1"/>
          <p:cNvSpPr>
            <a:spLocks noGrp="1"/>
          </p:cNvSpPr>
          <p:nvPr>
            <p:ph type="sldNum" sz="quarter" idx="12"/>
          </p:nvPr>
        </p:nvSpPr>
        <p:spPr bwMode="auto">
          <a:noFill/>
          <a:ln>
            <a:miter lim="800000"/>
            <a:headEnd/>
            <a:tailEnd/>
          </a:ln>
        </p:spPr>
        <p:txBody>
          <a:bodyPr/>
          <a:lstStyle/>
          <a:p>
            <a:fld id="{BD22DA98-F996-4F20-89A4-75E4AC55088B}" type="slidenum">
              <a:rPr lang="tr-TR" altLang="tr-TR" smtClean="0"/>
              <a:pPr/>
              <a:t>20</a:t>
            </a:fld>
            <a:endParaRPr lang="tr-TR" altLang="tr-TR" smtClean="0"/>
          </a:p>
        </p:txBody>
      </p:sp>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42910" y="1125538"/>
            <a:ext cx="8010553" cy="647700"/>
          </a:xfrm>
          <a:ln>
            <a:solidFill>
              <a:schemeClr val="tx1"/>
            </a:solidFill>
          </a:ln>
        </p:spPr>
        <p:txBody>
          <a:bodyPr/>
          <a:lstStyle/>
          <a:p>
            <a:pPr eaLnBrk="1" hangingPunct="1"/>
            <a:r>
              <a:rPr lang="tr-TR" altLang="tr-TR" sz="3600" b="1" dirty="0" smtClean="0">
                <a:latin typeface="Arial" charset="0"/>
                <a:cs typeface="Arial" charset="0"/>
              </a:rPr>
              <a:t>Tahliye</a:t>
            </a:r>
          </a:p>
        </p:txBody>
      </p:sp>
      <p:sp>
        <p:nvSpPr>
          <p:cNvPr id="19459" name="Rectangle 3"/>
          <p:cNvSpPr>
            <a:spLocks noGrp="1" noChangeArrowheads="1"/>
          </p:cNvSpPr>
          <p:nvPr>
            <p:ph idx="1"/>
          </p:nvPr>
        </p:nvSpPr>
        <p:spPr>
          <a:xfrm>
            <a:off x="642910" y="1989138"/>
            <a:ext cx="8043890" cy="4137025"/>
          </a:xfrm>
          <a:ln>
            <a:solidFill>
              <a:schemeClr val="tx1"/>
            </a:solidFill>
          </a:ln>
        </p:spPr>
        <p:txBody>
          <a:bodyPr/>
          <a:lstStyle/>
          <a:p>
            <a:pPr marL="0" indent="0" algn="just" eaLnBrk="1" hangingPunct="1">
              <a:lnSpc>
                <a:spcPct val="90000"/>
              </a:lnSpc>
              <a:buFont typeface="Arial" panose="020B0604020202020204" pitchFamily="34" charset="0"/>
              <a:buNone/>
              <a:defRPr/>
            </a:pPr>
            <a:endParaRPr lang="tr-TR" altLang="tr-TR" sz="2400" dirty="0"/>
          </a:p>
          <a:p>
            <a:pPr algn="just" eaLnBrk="1" hangingPunct="1">
              <a:lnSpc>
                <a:spcPct val="90000"/>
              </a:lnSpc>
              <a:buFont typeface="Wingdings" panose="05000000000000000000" pitchFamily="2" charset="2"/>
              <a:buChar char="ü"/>
              <a:defRPr/>
            </a:pPr>
            <a:r>
              <a:rPr lang="tr-TR" altLang="tr-TR" sz="2400" dirty="0" smtClean="0">
                <a:latin typeface="Arial" panose="020B0604020202020204" pitchFamily="34" charset="0"/>
                <a:cs typeface="Arial" panose="020B0604020202020204" pitchFamily="34" charset="0"/>
              </a:rPr>
              <a:t>Yangın güvenlik sorumlusunun gerekli görmesiyle başlayan, müdahale ile eşzamanlı yapılan canlıların tehlikeli ortamdan güvenli toplanma merkezlerine hızlı ve planlı bir şekilde intikalinin sağlanması eylemidir. </a:t>
            </a:r>
            <a:r>
              <a:rPr lang="tr-TR" altLang="tr-TR" sz="2400" dirty="0">
                <a:latin typeface="Arial" panose="020B0604020202020204" pitchFamily="34" charset="0"/>
                <a:cs typeface="Arial" panose="020B0604020202020204" pitchFamily="34" charset="0"/>
              </a:rPr>
              <a:t>	</a:t>
            </a:r>
            <a:endParaRPr lang="tr-TR" altLang="tr-TR" sz="2400" dirty="0" smtClean="0">
              <a:latin typeface="Arial" panose="020B0604020202020204" pitchFamily="34" charset="0"/>
              <a:cs typeface="Arial" panose="020B0604020202020204" pitchFamily="34" charset="0"/>
            </a:endParaRPr>
          </a:p>
          <a:p>
            <a:pPr algn="just" eaLnBrk="1" hangingPunct="1">
              <a:lnSpc>
                <a:spcPct val="90000"/>
              </a:lnSpc>
              <a:buFont typeface="Wingdings" panose="05000000000000000000" pitchFamily="2" charset="2"/>
              <a:buChar char="ü"/>
              <a:defRPr/>
            </a:pPr>
            <a:r>
              <a:rPr lang="tr-TR" altLang="tr-TR" sz="2400" b="1" u="sng" dirty="0" smtClean="0">
                <a:latin typeface="Arial" panose="020B0604020202020204" pitchFamily="34" charset="0"/>
                <a:cs typeface="Arial" panose="020B0604020202020204" pitchFamily="34" charset="0"/>
              </a:rPr>
              <a:t>Hastaneler</a:t>
            </a:r>
            <a:r>
              <a:rPr lang="tr-TR" altLang="tr-TR" sz="2400" dirty="0" smtClean="0">
                <a:latin typeface="Arial" panose="020B0604020202020204" pitchFamily="34" charset="0"/>
                <a:cs typeface="Arial" panose="020B0604020202020204" pitchFamily="34" charset="0"/>
              </a:rPr>
              <a:t>, okullar, oteller, sinemalar, çarşı, stadyum, düğün salonu, tiyatro vb. toplu bulunulan yerler için çok daha önemli olmakla birlikte içinde canlı bulunan tüm mekanlar için gereklidir.</a:t>
            </a:r>
          </a:p>
        </p:txBody>
      </p:sp>
      <p:sp>
        <p:nvSpPr>
          <p:cNvPr id="23556" name="Slayt Numarası Yer Tutucusu 1"/>
          <p:cNvSpPr>
            <a:spLocks noGrp="1"/>
          </p:cNvSpPr>
          <p:nvPr>
            <p:ph type="sldNum" sz="quarter" idx="12"/>
          </p:nvPr>
        </p:nvSpPr>
        <p:spPr bwMode="auto">
          <a:noFill/>
          <a:ln>
            <a:miter lim="800000"/>
            <a:headEnd/>
            <a:tailEnd/>
          </a:ln>
        </p:spPr>
        <p:txBody>
          <a:bodyPr/>
          <a:lstStyle/>
          <a:p>
            <a:fld id="{490BBC01-DEFC-431B-B5B9-B60A224A0D13}" type="slidenum">
              <a:rPr lang="tr-TR" altLang="tr-TR" smtClean="0"/>
              <a:pPr/>
              <a:t>21</a:t>
            </a:fld>
            <a:endParaRPr lang="tr-TR" altLang="tr-TR" smtClean="0"/>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İçerik Yer Tutucusu 4"/>
          <p:cNvPicPr>
            <a:picLocks noGrp="1" noChangeAspect="1"/>
          </p:cNvPicPr>
          <p:nvPr>
            <p:ph idx="1"/>
          </p:nvPr>
        </p:nvPicPr>
        <p:blipFill>
          <a:blip r:embed="rId3"/>
          <a:srcRect/>
          <a:stretch>
            <a:fillRect/>
          </a:stretch>
        </p:blipFill>
        <p:spPr>
          <a:xfrm>
            <a:off x="642938" y="1285875"/>
            <a:ext cx="8075612" cy="5006975"/>
          </a:xfrm>
        </p:spPr>
      </p:pic>
      <p:sp>
        <p:nvSpPr>
          <p:cNvPr id="24579" name="Slayt Numarası Yer Tutucusu 3"/>
          <p:cNvSpPr>
            <a:spLocks noGrp="1"/>
          </p:cNvSpPr>
          <p:nvPr>
            <p:ph type="sldNum" sz="quarter" idx="12"/>
          </p:nvPr>
        </p:nvSpPr>
        <p:spPr bwMode="auto">
          <a:noFill/>
          <a:ln>
            <a:miter lim="800000"/>
            <a:headEnd/>
            <a:tailEnd/>
          </a:ln>
        </p:spPr>
        <p:txBody>
          <a:bodyPr/>
          <a:lstStyle/>
          <a:p>
            <a:fld id="{B6D31023-52C5-43BA-930D-EA17BF396D84}" type="slidenum">
              <a:rPr lang="tr-TR" altLang="tr-TR" smtClean="0"/>
              <a:pPr/>
              <a:t>22</a:t>
            </a:fld>
            <a:endParaRPr lang="tr-TR" altLang="tr-TR" smtClean="0"/>
          </a:p>
        </p:txBody>
      </p:sp>
      <p:sp>
        <p:nvSpPr>
          <p:cNvPr id="4" name="3 Dikdörtgen"/>
          <p:cNvSpPr/>
          <p:nvPr/>
        </p:nvSpPr>
        <p:spPr>
          <a:xfrm>
            <a:off x="1643042" y="6357958"/>
            <a:ext cx="7143800" cy="276999"/>
          </a:xfrm>
          <a:prstGeom prst="rect">
            <a:avLst/>
          </a:prstGeom>
        </p:spPr>
        <p:txBody>
          <a:bodyPr wrap="square">
            <a:spAutoFit/>
          </a:bodyPr>
          <a:lstStyle/>
          <a:p>
            <a:r>
              <a:rPr lang="tr-TR" sz="1200" dirty="0" smtClean="0"/>
              <a:t>Görsel: Edirne Sultan Murat Devlet Hastanesi yangın tahliye tatbikatı.UMKE, 2015</a:t>
            </a:r>
            <a:endParaRPr lang="tr-TR" sz="1200" dirty="0"/>
          </a:p>
        </p:txBody>
      </p:sp>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42909" y="1196975"/>
            <a:ext cx="8001057" cy="638175"/>
          </a:xfrm>
          <a:ln>
            <a:solidFill>
              <a:schemeClr val="tx1"/>
            </a:solidFill>
          </a:ln>
        </p:spPr>
        <p:txBody>
          <a:bodyPr/>
          <a:lstStyle/>
          <a:p>
            <a:pPr eaLnBrk="1" hangingPunct="1"/>
            <a:r>
              <a:rPr lang="tr-TR" altLang="tr-TR" sz="3600" b="1" dirty="0" smtClean="0">
                <a:latin typeface="Arial" charset="0"/>
                <a:cs typeface="Arial" charset="0"/>
              </a:rPr>
              <a:t>Kaçış Yolu Kapıları</a:t>
            </a:r>
          </a:p>
        </p:txBody>
      </p:sp>
      <p:sp>
        <p:nvSpPr>
          <p:cNvPr id="27651" name="Rectangle 3"/>
          <p:cNvSpPr>
            <a:spLocks noGrp="1" noChangeArrowheads="1"/>
          </p:cNvSpPr>
          <p:nvPr>
            <p:ph idx="1"/>
          </p:nvPr>
        </p:nvSpPr>
        <p:spPr>
          <a:xfrm>
            <a:off x="642910" y="2000250"/>
            <a:ext cx="8001056" cy="4021138"/>
          </a:xfrm>
          <a:ln>
            <a:solidFill>
              <a:schemeClr val="tx1"/>
            </a:solidFill>
          </a:ln>
        </p:spPr>
        <p:txBody>
          <a:bodyPr/>
          <a:lstStyle/>
          <a:p>
            <a:pPr marL="0" indent="0" algn="just" eaLnBrk="1" hangingPunct="1">
              <a:buFont typeface="Arial" panose="020B0604020202020204" pitchFamily="34" charset="0"/>
              <a:buNone/>
              <a:defRPr/>
            </a:pPr>
            <a:endParaRPr lang="tr-TR" altLang="tr-TR" dirty="0" smtClean="0"/>
          </a:p>
          <a:p>
            <a:pPr algn="just" eaLnBrk="1" hangingPunct="1">
              <a:buFont typeface="Wingdings" panose="05000000000000000000" pitchFamily="2" charset="2"/>
              <a:buChar char="ü"/>
              <a:defRPr/>
            </a:pPr>
            <a:r>
              <a:rPr lang="tr-TR" altLang="tr-TR" sz="2400" dirty="0" smtClean="0">
                <a:latin typeface="Arial" panose="020B0604020202020204" pitchFamily="34" charset="0"/>
                <a:cs typeface="Arial" panose="020B0604020202020204" pitchFamily="34" charset="0"/>
              </a:rPr>
              <a:t>Kaçış yolu kapı kanatları kullanıcıların hareketlerini engellememeli, </a:t>
            </a:r>
          </a:p>
          <a:p>
            <a:pPr algn="just" eaLnBrk="1" hangingPunct="1">
              <a:buFont typeface="Wingdings" panose="05000000000000000000" pitchFamily="2" charset="2"/>
              <a:buChar char="ü"/>
              <a:defRPr/>
            </a:pPr>
            <a:r>
              <a:rPr lang="tr-TR" altLang="tr-TR" sz="2400" dirty="0" smtClean="0">
                <a:latin typeface="Arial" panose="020B0604020202020204" pitchFamily="34" charset="0"/>
                <a:cs typeface="Arial" panose="020B0604020202020204" pitchFamily="34" charset="0"/>
              </a:rPr>
              <a:t>Kaçış kapıları </a:t>
            </a:r>
            <a:r>
              <a:rPr lang="tr-TR" altLang="tr-TR" sz="2400" b="1" dirty="0" smtClean="0">
                <a:latin typeface="Arial" panose="020B0604020202020204" pitchFamily="34" charset="0"/>
                <a:cs typeface="Arial" panose="020B0604020202020204" pitchFamily="34" charset="0"/>
              </a:rPr>
              <a:t>kaçış yönüne doğru açılmalı,</a:t>
            </a:r>
            <a:r>
              <a:rPr lang="tr-TR" altLang="tr-TR" sz="2400" dirty="0" smtClean="0">
                <a:latin typeface="Arial" panose="020B0604020202020204" pitchFamily="34" charset="0"/>
                <a:cs typeface="Arial" panose="020B0604020202020204" pitchFamily="34" charset="0"/>
              </a:rPr>
              <a:t> </a:t>
            </a:r>
          </a:p>
          <a:p>
            <a:pPr algn="just" eaLnBrk="1" hangingPunct="1">
              <a:buFont typeface="Wingdings" panose="05000000000000000000" pitchFamily="2" charset="2"/>
              <a:buChar char="ü"/>
              <a:defRPr/>
            </a:pPr>
            <a:r>
              <a:rPr lang="tr-TR" altLang="tr-TR" sz="2400" dirty="0" smtClean="0">
                <a:latin typeface="Arial" panose="020B0604020202020204" pitchFamily="34" charset="0"/>
                <a:cs typeface="Arial" panose="020B0604020202020204" pitchFamily="34" charset="0"/>
              </a:rPr>
              <a:t>Kaçış yolu kapıları el ile açılmalı, kilitli tutulmamalı ve önünde eşik olmamalı,</a:t>
            </a:r>
          </a:p>
          <a:p>
            <a:pPr algn="just" eaLnBrk="1" hangingPunct="1">
              <a:buFont typeface="Wingdings" panose="05000000000000000000" pitchFamily="2" charset="2"/>
              <a:buChar char="ü"/>
              <a:defRPr/>
            </a:pPr>
            <a:r>
              <a:rPr lang="tr-TR" altLang="tr-TR" sz="2400" dirty="0" smtClean="0">
                <a:latin typeface="Arial" panose="020B0604020202020204" pitchFamily="34" charset="0"/>
                <a:cs typeface="Arial" panose="020B0604020202020204" pitchFamily="34" charset="0"/>
              </a:rPr>
              <a:t>Döner kapılar ve turnikeler kaçış kapısı olarak </a:t>
            </a:r>
            <a:r>
              <a:rPr lang="tr-TR" altLang="tr-TR" sz="2400" b="1" dirty="0" smtClean="0">
                <a:latin typeface="Arial" panose="020B0604020202020204" pitchFamily="34" charset="0"/>
                <a:cs typeface="Arial" panose="020B0604020202020204" pitchFamily="34" charset="0"/>
              </a:rPr>
              <a:t>kullanılamamalıdır.</a:t>
            </a:r>
          </a:p>
          <a:p>
            <a:pPr algn="just" eaLnBrk="1" hangingPunct="1">
              <a:buFont typeface="Wingdings" panose="05000000000000000000" pitchFamily="2" charset="2"/>
              <a:buChar char="ü"/>
              <a:defRPr/>
            </a:pPr>
            <a:endParaRPr lang="tr-TR" altLang="tr-TR" sz="2400" b="1" dirty="0" smtClean="0">
              <a:latin typeface="Arial" panose="020B0604020202020204" pitchFamily="34" charset="0"/>
              <a:cs typeface="Arial" panose="020B0604020202020204" pitchFamily="34" charset="0"/>
            </a:endParaRPr>
          </a:p>
        </p:txBody>
      </p:sp>
      <p:sp>
        <p:nvSpPr>
          <p:cNvPr id="26628" name="Slayt Numarası Yer Tutucusu 1"/>
          <p:cNvSpPr>
            <a:spLocks noGrp="1"/>
          </p:cNvSpPr>
          <p:nvPr>
            <p:ph type="sldNum" sz="quarter" idx="12"/>
          </p:nvPr>
        </p:nvSpPr>
        <p:spPr bwMode="auto">
          <a:noFill/>
          <a:ln>
            <a:miter lim="800000"/>
            <a:headEnd/>
            <a:tailEnd/>
          </a:ln>
        </p:spPr>
        <p:txBody>
          <a:bodyPr/>
          <a:lstStyle/>
          <a:p>
            <a:fld id="{4F694F16-E661-472C-BAC3-26DDB58D2F60}" type="slidenum">
              <a:rPr lang="tr-TR" altLang="tr-TR" smtClean="0"/>
              <a:pPr/>
              <a:t>23</a:t>
            </a:fld>
            <a:endParaRPr lang="tr-TR" altLang="tr-TR" smtClean="0"/>
          </a:p>
        </p:txBody>
      </p:sp>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42910" y="1052513"/>
            <a:ext cx="8001056" cy="647700"/>
          </a:xfrm>
          <a:ln>
            <a:solidFill>
              <a:schemeClr val="tx1"/>
            </a:solidFill>
          </a:ln>
        </p:spPr>
        <p:txBody>
          <a:bodyPr/>
          <a:lstStyle/>
          <a:p>
            <a:pPr eaLnBrk="1" hangingPunct="1"/>
            <a:r>
              <a:rPr lang="tr-TR" altLang="tr-TR" sz="3600" b="1" smtClean="0">
                <a:latin typeface="Arial" charset="0"/>
                <a:cs typeface="Arial" charset="0"/>
              </a:rPr>
              <a:t>Kurtarma</a:t>
            </a:r>
          </a:p>
        </p:txBody>
      </p:sp>
      <p:sp>
        <p:nvSpPr>
          <p:cNvPr id="27651" name="Slayt Numarası Yer Tutucusu 1"/>
          <p:cNvSpPr>
            <a:spLocks noGrp="1"/>
          </p:cNvSpPr>
          <p:nvPr>
            <p:ph type="sldNum" sz="quarter" idx="12"/>
          </p:nvPr>
        </p:nvSpPr>
        <p:spPr bwMode="auto">
          <a:noFill/>
          <a:ln>
            <a:miter lim="800000"/>
            <a:headEnd/>
            <a:tailEnd/>
          </a:ln>
        </p:spPr>
        <p:txBody>
          <a:bodyPr/>
          <a:lstStyle/>
          <a:p>
            <a:fld id="{9E1EEF03-2889-46CC-91B4-35923941B64D}" type="slidenum">
              <a:rPr lang="tr-TR" altLang="tr-TR" smtClean="0"/>
              <a:pPr/>
              <a:t>24</a:t>
            </a:fld>
            <a:endParaRPr lang="tr-TR" altLang="tr-TR" smtClean="0"/>
          </a:p>
        </p:txBody>
      </p:sp>
      <p:pic>
        <p:nvPicPr>
          <p:cNvPr id="27652" name="Resim 1"/>
          <p:cNvPicPr>
            <a:picLocks noChangeAspect="1"/>
          </p:cNvPicPr>
          <p:nvPr/>
        </p:nvPicPr>
        <p:blipFill>
          <a:blip r:embed="rId3"/>
          <a:srcRect/>
          <a:stretch>
            <a:fillRect/>
          </a:stretch>
        </p:blipFill>
        <p:spPr bwMode="auto">
          <a:xfrm>
            <a:off x="928662" y="1928813"/>
            <a:ext cx="7429500" cy="4429125"/>
          </a:xfrm>
          <a:prstGeom prst="rect">
            <a:avLst/>
          </a:prstGeom>
          <a:noFill/>
          <a:ln w="9525">
            <a:noFill/>
            <a:miter lim="800000"/>
            <a:headEnd/>
            <a:tailEnd/>
          </a:ln>
        </p:spPr>
      </p:pic>
      <p:sp>
        <p:nvSpPr>
          <p:cNvPr id="5" name="4 Dikdörtgen"/>
          <p:cNvSpPr/>
          <p:nvPr/>
        </p:nvSpPr>
        <p:spPr>
          <a:xfrm>
            <a:off x="3428992" y="6429396"/>
            <a:ext cx="2053191" cy="276999"/>
          </a:xfrm>
          <a:prstGeom prst="rect">
            <a:avLst/>
          </a:prstGeom>
        </p:spPr>
        <p:txBody>
          <a:bodyPr wrap="none">
            <a:spAutoFit/>
          </a:bodyPr>
          <a:lstStyle/>
          <a:p>
            <a:r>
              <a:rPr lang="tr-TR" sz="1200" dirty="0" smtClean="0"/>
              <a:t>Ordu UMKE Tatbikatı, 2016</a:t>
            </a:r>
            <a:endParaRPr lang="tr-TR" sz="1200" dirty="0"/>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42910" y="1052513"/>
            <a:ext cx="8001056" cy="576262"/>
          </a:xfrm>
          <a:ln>
            <a:solidFill>
              <a:schemeClr val="tx1"/>
            </a:solidFill>
          </a:ln>
        </p:spPr>
        <p:txBody>
          <a:bodyPr/>
          <a:lstStyle/>
          <a:p>
            <a:pPr eaLnBrk="1" hangingPunct="1"/>
            <a:r>
              <a:rPr lang="tr-TR" altLang="tr-TR" sz="3600" b="1" smtClean="0">
                <a:latin typeface="Arial" charset="0"/>
                <a:cs typeface="Arial" charset="0"/>
              </a:rPr>
              <a:t>Kurtarma</a:t>
            </a:r>
          </a:p>
        </p:txBody>
      </p:sp>
      <p:sp>
        <p:nvSpPr>
          <p:cNvPr id="28675" name="Rectangle 3"/>
          <p:cNvSpPr>
            <a:spLocks noGrp="1" noChangeArrowheads="1"/>
          </p:cNvSpPr>
          <p:nvPr>
            <p:ph idx="1"/>
          </p:nvPr>
        </p:nvSpPr>
        <p:spPr>
          <a:xfrm>
            <a:off x="642910" y="1857375"/>
            <a:ext cx="8001056" cy="4268788"/>
          </a:xfrm>
          <a:ln>
            <a:solidFill>
              <a:schemeClr val="tx1"/>
            </a:solidFill>
          </a:ln>
        </p:spPr>
        <p:txBody>
          <a:bodyPr/>
          <a:lstStyle/>
          <a:p>
            <a:pPr algn="just" eaLnBrk="1" hangingPunct="1">
              <a:buFont typeface="Wingdings" pitchFamily="2" charset="2"/>
              <a:buChar char="ü"/>
            </a:pPr>
            <a:endParaRPr lang="tr-TR" altLang="tr-TR" sz="2400" dirty="0" smtClean="0">
              <a:latin typeface="Arial" charset="0"/>
              <a:cs typeface="Arial" charset="0"/>
            </a:endParaRPr>
          </a:p>
          <a:p>
            <a:pPr algn="just" eaLnBrk="1" hangingPunct="1">
              <a:buFont typeface="Wingdings" pitchFamily="2" charset="2"/>
              <a:buChar char="ü"/>
            </a:pPr>
            <a:r>
              <a:rPr lang="tr-TR" altLang="tr-TR" sz="2400" dirty="0" smtClean="0">
                <a:latin typeface="Arial" charset="0"/>
                <a:cs typeface="Arial" charset="0"/>
              </a:rPr>
              <a:t>Kurtarma ekibi, yangın durumunda kurtarma işlerini yürütmek için oluşturulur. </a:t>
            </a:r>
          </a:p>
          <a:p>
            <a:pPr algn="just" eaLnBrk="1" hangingPunct="1">
              <a:buFont typeface="Wingdings" pitchFamily="2" charset="2"/>
              <a:buChar char="ü"/>
            </a:pPr>
            <a:r>
              <a:rPr lang="tr-TR" altLang="tr-TR" sz="2400" dirty="0" smtClean="0">
                <a:latin typeface="Arial" charset="0"/>
                <a:cs typeface="Arial" charset="0"/>
              </a:rPr>
              <a:t>Acil durumlarda önce </a:t>
            </a:r>
            <a:r>
              <a:rPr lang="tr-TR" altLang="tr-TR" sz="2400" b="1" dirty="0" smtClean="0">
                <a:latin typeface="Arial" charset="0"/>
                <a:cs typeface="Arial" charset="0"/>
              </a:rPr>
              <a:t>canlıları </a:t>
            </a:r>
            <a:r>
              <a:rPr lang="tr-TR" altLang="tr-TR" sz="2400" dirty="0" smtClean="0">
                <a:latin typeface="Arial" charset="0"/>
                <a:cs typeface="Arial" charset="0"/>
              </a:rPr>
              <a:t>kurtarmaya çalışır; daha sonra yangında ilk kurtarılacak evrak, dosya ve diğer eşyayı binanın yanma tehlikesi olmayan kısımlarına taşır. 	</a:t>
            </a:r>
          </a:p>
          <a:p>
            <a:pPr algn="just" eaLnBrk="1" hangingPunct="1">
              <a:buFont typeface="Wingdings" pitchFamily="2" charset="2"/>
              <a:buChar char="ü"/>
            </a:pPr>
            <a:r>
              <a:rPr lang="tr-TR" altLang="tr-TR" sz="2400" dirty="0" smtClean="0">
                <a:latin typeface="Arial" charset="0"/>
                <a:cs typeface="Arial" charset="0"/>
              </a:rPr>
              <a:t>Yanan binanın genel olarak boşaltılmasına, olay yerine gelen itfaiye amirinin veya en büyük mülki amirin emriyle başlanır.</a:t>
            </a:r>
          </a:p>
        </p:txBody>
      </p:sp>
      <p:sp>
        <p:nvSpPr>
          <p:cNvPr id="28676" name="Slayt Numarası Yer Tutucusu 1"/>
          <p:cNvSpPr>
            <a:spLocks noGrp="1"/>
          </p:cNvSpPr>
          <p:nvPr>
            <p:ph type="sldNum" sz="quarter" idx="12"/>
          </p:nvPr>
        </p:nvSpPr>
        <p:spPr bwMode="auto">
          <a:noFill/>
          <a:ln>
            <a:miter lim="800000"/>
            <a:headEnd/>
            <a:tailEnd/>
          </a:ln>
        </p:spPr>
        <p:txBody>
          <a:bodyPr/>
          <a:lstStyle/>
          <a:p>
            <a:fld id="{71A077F5-5D46-4C8B-BFDF-18FBD5CF2609}" type="slidenum">
              <a:rPr lang="tr-TR" altLang="tr-TR" smtClean="0"/>
              <a:pPr/>
              <a:t>25</a:t>
            </a:fld>
            <a:endParaRPr lang="tr-TR" altLang="tr-TR" smtClean="0"/>
          </a:p>
        </p:txBody>
      </p:sp>
    </p:spTree>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42910" y="1201738"/>
            <a:ext cx="8043890" cy="571500"/>
          </a:xfrm>
          <a:ln>
            <a:solidFill>
              <a:schemeClr val="tx1"/>
            </a:solidFill>
          </a:ln>
        </p:spPr>
        <p:txBody>
          <a:bodyPr/>
          <a:lstStyle/>
          <a:p>
            <a:pPr eaLnBrk="1" hangingPunct="1"/>
            <a:r>
              <a:rPr lang="tr-TR" altLang="tr-TR" sz="3600" b="1" dirty="0" smtClean="0">
                <a:latin typeface="Arial" charset="0"/>
                <a:cs typeface="Arial" charset="0"/>
              </a:rPr>
              <a:t>Yangında Kurtarma -1  </a:t>
            </a:r>
          </a:p>
        </p:txBody>
      </p:sp>
      <p:sp>
        <p:nvSpPr>
          <p:cNvPr id="29699" name="Rectangle 3"/>
          <p:cNvSpPr>
            <a:spLocks noGrp="1" noChangeArrowheads="1"/>
          </p:cNvSpPr>
          <p:nvPr>
            <p:ph idx="1"/>
          </p:nvPr>
        </p:nvSpPr>
        <p:spPr>
          <a:xfrm>
            <a:off x="642910" y="2000241"/>
            <a:ext cx="4214842" cy="4572032"/>
          </a:xfrm>
          <a:ln>
            <a:solidFill>
              <a:schemeClr val="tx1"/>
            </a:solidFill>
          </a:ln>
        </p:spPr>
        <p:txBody>
          <a:bodyPr/>
          <a:lstStyle/>
          <a:p>
            <a:pPr marL="0" indent="0" eaLnBrk="1" hangingPunct="1">
              <a:buFont typeface="Arial" charset="0"/>
              <a:buNone/>
            </a:pPr>
            <a:r>
              <a:rPr lang="tr-TR" altLang="tr-TR" sz="2800" dirty="0" smtClean="0">
                <a:latin typeface="Arial" charset="0"/>
                <a:cs typeface="Arial" charset="0"/>
              </a:rPr>
              <a:t>	</a:t>
            </a:r>
          </a:p>
          <a:p>
            <a:pPr marL="0" indent="0" eaLnBrk="1" hangingPunct="1">
              <a:buFont typeface="Arial" charset="0"/>
              <a:buNone/>
            </a:pPr>
            <a:r>
              <a:rPr lang="tr-TR" altLang="tr-TR" sz="2800" dirty="0" smtClean="0">
                <a:latin typeface="Arial" charset="0"/>
                <a:cs typeface="Arial" charset="0"/>
              </a:rPr>
              <a:t>  Yangın karşısında;</a:t>
            </a:r>
          </a:p>
          <a:p>
            <a:pPr marL="530225" lvl="1" eaLnBrk="1" hangingPunct="1">
              <a:buFont typeface="Wingdings" pitchFamily="2" charset="2"/>
              <a:buChar char="ü"/>
            </a:pPr>
            <a:r>
              <a:rPr lang="tr-TR" altLang="tr-TR" dirty="0" smtClean="0">
                <a:latin typeface="Arial" charset="0"/>
                <a:cs typeface="Arial" charset="0"/>
              </a:rPr>
              <a:t> Hayat kurtarılmalı, </a:t>
            </a:r>
          </a:p>
          <a:p>
            <a:pPr marL="530225" lvl="1" eaLnBrk="1" hangingPunct="1">
              <a:buFont typeface="Wingdings" pitchFamily="2" charset="2"/>
              <a:buChar char="ü"/>
            </a:pPr>
            <a:r>
              <a:rPr lang="tr-TR" altLang="tr-TR" dirty="0" smtClean="0">
                <a:latin typeface="Arial" charset="0"/>
                <a:cs typeface="Arial" charset="0"/>
              </a:rPr>
              <a:t> Alarm ve haber verilmeli,  </a:t>
            </a:r>
          </a:p>
          <a:p>
            <a:pPr marL="530225" lvl="1" eaLnBrk="1" hangingPunct="1">
              <a:buFont typeface="Wingdings" pitchFamily="2" charset="2"/>
              <a:buChar char="ü"/>
            </a:pPr>
            <a:r>
              <a:rPr lang="tr-TR" altLang="tr-TR" dirty="0" smtClean="0">
                <a:latin typeface="Arial" charset="0"/>
                <a:cs typeface="Arial" charset="0"/>
              </a:rPr>
              <a:t> Yangın söndürülmeye çalışılmalıdır. </a:t>
            </a:r>
            <a:br>
              <a:rPr lang="tr-TR" altLang="tr-TR" dirty="0" smtClean="0">
                <a:latin typeface="Arial" charset="0"/>
                <a:cs typeface="Arial" charset="0"/>
              </a:rPr>
            </a:br>
            <a:endParaRPr lang="tr-TR" altLang="tr-TR" dirty="0" smtClean="0">
              <a:latin typeface="Arial" charset="0"/>
              <a:cs typeface="Arial" charset="0"/>
            </a:endParaRPr>
          </a:p>
        </p:txBody>
      </p:sp>
      <p:sp>
        <p:nvSpPr>
          <p:cNvPr id="29700" name="Slayt Numarası Yer Tutucusu 1"/>
          <p:cNvSpPr>
            <a:spLocks noGrp="1"/>
          </p:cNvSpPr>
          <p:nvPr>
            <p:ph type="sldNum" sz="quarter" idx="12"/>
          </p:nvPr>
        </p:nvSpPr>
        <p:spPr bwMode="auto">
          <a:noFill/>
          <a:ln>
            <a:miter lim="800000"/>
            <a:headEnd/>
            <a:tailEnd/>
          </a:ln>
        </p:spPr>
        <p:txBody>
          <a:bodyPr/>
          <a:lstStyle/>
          <a:p>
            <a:fld id="{3CE0DCB7-2379-420F-AFD7-CE47F8613F35}" type="slidenum">
              <a:rPr lang="tr-TR" altLang="tr-TR" smtClean="0"/>
              <a:pPr/>
              <a:t>26</a:t>
            </a:fld>
            <a:endParaRPr lang="tr-TR" altLang="tr-TR" smtClean="0"/>
          </a:p>
        </p:txBody>
      </p:sp>
      <p:pic>
        <p:nvPicPr>
          <p:cNvPr id="2050" name="Picture 2" descr="C:\Users\SUZAN~1.IRM\AppData\Local\Temp\Rar$DI93.258\58.jpg"/>
          <p:cNvPicPr>
            <a:picLocks noChangeAspect="1" noChangeArrowheads="1"/>
          </p:cNvPicPr>
          <p:nvPr/>
        </p:nvPicPr>
        <p:blipFill>
          <a:blip r:embed="rId2"/>
          <a:srcRect/>
          <a:stretch>
            <a:fillRect/>
          </a:stretch>
        </p:blipFill>
        <p:spPr bwMode="auto">
          <a:xfrm>
            <a:off x="4929190" y="2000240"/>
            <a:ext cx="3786214" cy="4572032"/>
          </a:xfrm>
          <a:prstGeom prst="rect">
            <a:avLst/>
          </a:prstGeom>
          <a:noFill/>
          <a:ln>
            <a:solidFill>
              <a:schemeClr val="tx1"/>
            </a:solidFill>
          </a:ln>
        </p:spPr>
      </p:pic>
      <p:sp>
        <p:nvSpPr>
          <p:cNvPr id="6" name="3 Slayt Numarası Yer Tutucusu"/>
          <p:cNvSpPr>
            <a:spLocks noGrp="1"/>
          </p:cNvSpPr>
          <p:nvPr/>
        </p:nvSpPr>
        <p:spPr>
          <a:xfrm>
            <a:off x="6572264" y="6492875"/>
            <a:ext cx="2133600" cy="365125"/>
          </a:xfrm>
          <a:prstGeom prst="rect">
            <a:avLst/>
          </a:prstGeom>
        </p:spPr>
        <p:txBody>
          <a:bodyPr vert="horz" lIns="91440" tIns="45720" rIns="91440" bIns="45720" rtlCol="0" anchor="ctr"/>
          <a:lstStyle>
            <a:defPPr>
              <a:defRPr lang="tr-TR"/>
            </a:defPPr>
            <a:lvl1pPr algn="r" rtl="0" eaLnBrk="0" fontAlgn="base" hangingPunct="0">
              <a:spcBef>
                <a:spcPct val="0"/>
              </a:spcBef>
              <a:spcAft>
                <a:spcPct val="0"/>
              </a:spcAft>
              <a:defRPr sz="1200" kern="1200">
                <a:solidFill>
                  <a:schemeClr val="tx1">
                    <a:tint val="75000"/>
                  </a:schemeClr>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fld id="{BD5F6518-B8B8-4379-B2F0-DAC3473176CA}" type="slidenum">
              <a:rPr lang="tr-TR" altLang="tr-TR" smtClean="0"/>
              <a:pPr>
                <a:defRPr/>
              </a:pPr>
              <a:t>26</a:t>
            </a:fld>
            <a:endParaRPr lang="tr-TR" altLang="tr-TR" dirty="0"/>
          </a:p>
        </p:txBody>
      </p:sp>
    </p:spTree>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42910" y="1081088"/>
            <a:ext cx="8001056" cy="619125"/>
          </a:xfrm>
          <a:ln>
            <a:solidFill>
              <a:schemeClr val="tx1"/>
            </a:solidFill>
          </a:ln>
        </p:spPr>
        <p:txBody>
          <a:bodyPr/>
          <a:lstStyle/>
          <a:p>
            <a:pPr eaLnBrk="1" hangingPunct="1"/>
            <a:r>
              <a:rPr lang="tr-TR" altLang="tr-TR" sz="3600" b="1" dirty="0" smtClean="0">
                <a:latin typeface="Arial" charset="0"/>
                <a:cs typeface="Arial" charset="0"/>
              </a:rPr>
              <a:t>Yangında Kurtarma -2</a:t>
            </a:r>
          </a:p>
        </p:txBody>
      </p:sp>
      <p:sp>
        <p:nvSpPr>
          <p:cNvPr id="53251" name="Rectangle 3"/>
          <p:cNvSpPr>
            <a:spLocks noGrp="1" noChangeArrowheads="1"/>
          </p:cNvSpPr>
          <p:nvPr>
            <p:ph idx="1"/>
          </p:nvPr>
        </p:nvSpPr>
        <p:spPr>
          <a:xfrm>
            <a:off x="642910" y="1930400"/>
            <a:ext cx="8001056" cy="4594944"/>
          </a:xfrm>
          <a:ln>
            <a:solidFill>
              <a:schemeClr val="tx1"/>
            </a:solidFill>
          </a:ln>
        </p:spPr>
        <p:txBody>
          <a:bodyPr rtlCol="0">
            <a:normAutofit/>
          </a:bodyPr>
          <a:lstStyle/>
          <a:p>
            <a:pPr algn="just" eaLnBrk="1" fontAlgn="auto" hangingPunct="1">
              <a:spcAft>
                <a:spcPts val="0"/>
              </a:spcAft>
              <a:buFont typeface="Wingdings" panose="05000000000000000000" pitchFamily="2" charset="2"/>
              <a:buChar char="ü"/>
              <a:defRPr/>
            </a:pPr>
            <a:r>
              <a:rPr lang="tr-TR" altLang="tr-TR" sz="2400" dirty="0" smtClean="0">
                <a:latin typeface="Arial" panose="020B0604020202020204" pitchFamily="34" charset="0"/>
                <a:cs typeface="Arial" panose="020B0604020202020204" pitchFamily="34" charset="0"/>
              </a:rPr>
              <a:t>Yanmakta olan kişinin koşması ve hareket etmesi, tutuşmuş elbise kısımlarının daha çok yanmasına yol açar</a:t>
            </a:r>
            <a:r>
              <a:rPr lang="tr-TR" altLang="tr-TR" sz="2400" dirty="0">
                <a:latin typeface="Arial" panose="020B0604020202020204" pitchFamily="34" charset="0"/>
                <a:cs typeface="Arial" panose="020B0604020202020204" pitchFamily="34" charset="0"/>
              </a:rPr>
              <a:t>.</a:t>
            </a:r>
            <a:r>
              <a:rPr lang="tr-TR" altLang="tr-TR" sz="2400" dirty="0" smtClean="0">
                <a:latin typeface="Arial" panose="020B0604020202020204" pitchFamily="34" charset="0"/>
                <a:cs typeface="Arial" panose="020B0604020202020204" pitchFamily="34" charset="0"/>
              </a:rPr>
              <a:t> </a:t>
            </a:r>
          </a:p>
          <a:p>
            <a:pPr algn="just" eaLnBrk="1" fontAlgn="auto" hangingPunct="1">
              <a:spcAft>
                <a:spcPts val="0"/>
              </a:spcAft>
              <a:buFont typeface="Wingdings" panose="05000000000000000000" pitchFamily="2" charset="2"/>
              <a:buChar char="ü"/>
              <a:defRPr/>
            </a:pPr>
            <a:r>
              <a:rPr lang="tr-TR" altLang="tr-TR" sz="2400" dirty="0" smtClean="0">
                <a:latin typeface="Arial" panose="020B0604020202020204" pitchFamily="34" charset="0"/>
                <a:cs typeface="Arial" panose="020B0604020202020204" pitchFamily="34" charset="0"/>
              </a:rPr>
              <a:t>Kurtarıcı, hareket halindeki kişinin üzerini; varsa bir örtü ile sarmalı ve yuvarlamalı yoksa; olduğu yerde yuvarlayıp söndürmeli,</a:t>
            </a:r>
          </a:p>
          <a:p>
            <a:pPr algn="just" eaLnBrk="1" fontAlgn="auto" hangingPunct="1">
              <a:spcAft>
                <a:spcPts val="0"/>
              </a:spcAft>
              <a:buFont typeface="Wingdings" panose="05000000000000000000" pitchFamily="2" charset="2"/>
              <a:buChar char="ü"/>
              <a:defRPr/>
            </a:pPr>
            <a:r>
              <a:rPr lang="tr-TR" altLang="tr-TR" sz="2400" dirty="0" smtClean="0">
                <a:latin typeface="Arial" panose="020B0604020202020204" pitchFamily="34" charset="0"/>
                <a:cs typeface="Arial" panose="020B0604020202020204" pitchFamily="34" charset="0"/>
              </a:rPr>
              <a:t>Yanmış elbiseleri dikkatli bir şekilde çıkarmalı,</a:t>
            </a:r>
          </a:p>
          <a:p>
            <a:pPr algn="just" eaLnBrk="1" fontAlgn="auto" hangingPunct="1">
              <a:spcAft>
                <a:spcPts val="0"/>
              </a:spcAft>
              <a:buFont typeface="Wingdings" panose="05000000000000000000" pitchFamily="2" charset="2"/>
              <a:buChar char="ü"/>
              <a:defRPr/>
            </a:pPr>
            <a:r>
              <a:rPr lang="tr-TR" altLang="tr-TR" sz="2400" dirty="0" smtClean="0">
                <a:latin typeface="Arial" panose="020B0604020202020204" pitchFamily="34" charset="0"/>
                <a:cs typeface="Arial" panose="020B0604020202020204" pitchFamily="34" charset="0"/>
              </a:rPr>
              <a:t>Günümüzde giydiğimiz kumaşların çoğu sentetik maddelerden yapıldığı için sıcakla erir ve deriye yapışır bu nedenle elbiseleri yırtarak değil; deriye yapışan yerin etrafını keserek çıkarmalıdır.  </a:t>
            </a:r>
          </a:p>
        </p:txBody>
      </p:sp>
      <p:sp>
        <p:nvSpPr>
          <p:cNvPr id="30724" name="Slayt Numarası Yer Tutucusu 1"/>
          <p:cNvSpPr>
            <a:spLocks noGrp="1"/>
          </p:cNvSpPr>
          <p:nvPr>
            <p:ph type="sldNum" sz="quarter" idx="12"/>
          </p:nvPr>
        </p:nvSpPr>
        <p:spPr bwMode="auto">
          <a:noFill/>
          <a:ln>
            <a:miter lim="800000"/>
            <a:headEnd/>
            <a:tailEnd/>
          </a:ln>
        </p:spPr>
        <p:txBody>
          <a:bodyPr/>
          <a:lstStyle/>
          <a:p>
            <a:fld id="{CF26B343-735D-4717-9612-056F18A1D069}" type="slidenum">
              <a:rPr lang="tr-TR" altLang="tr-TR" smtClean="0"/>
              <a:pPr/>
              <a:t>27</a:t>
            </a:fld>
            <a:endParaRPr lang="tr-TR" altLang="tr-TR" smtClean="0"/>
          </a:p>
        </p:txBody>
      </p:sp>
    </p:spTree>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Unvan 1"/>
          <p:cNvSpPr>
            <a:spLocks noGrp="1"/>
          </p:cNvSpPr>
          <p:nvPr>
            <p:ph type="title"/>
          </p:nvPr>
        </p:nvSpPr>
        <p:spPr>
          <a:xfrm>
            <a:off x="642910" y="1196975"/>
            <a:ext cx="8001056" cy="571500"/>
          </a:xfrm>
          <a:ln>
            <a:solidFill>
              <a:schemeClr val="tx1"/>
            </a:solidFill>
          </a:ln>
        </p:spPr>
        <p:txBody>
          <a:bodyPr/>
          <a:lstStyle/>
          <a:p>
            <a:r>
              <a:rPr lang="tr-TR" sz="3600" b="1" smtClean="0">
                <a:latin typeface="Arial" charset="0"/>
                <a:cs typeface="Arial" charset="0"/>
              </a:rPr>
              <a:t>Özet</a:t>
            </a:r>
          </a:p>
        </p:txBody>
      </p:sp>
      <p:sp>
        <p:nvSpPr>
          <p:cNvPr id="31747" name="İçerik Yer Tutucusu 2"/>
          <p:cNvSpPr>
            <a:spLocks noGrp="1"/>
          </p:cNvSpPr>
          <p:nvPr>
            <p:ph idx="1"/>
          </p:nvPr>
        </p:nvSpPr>
        <p:spPr>
          <a:xfrm>
            <a:off x="571471" y="2000250"/>
            <a:ext cx="8072495" cy="3857625"/>
          </a:xfrm>
          <a:ln>
            <a:solidFill>
              <a:schemeClr val="tx1"/>
            </a:solidFill>
          </a:ln>
        </p:spPr>
        <p:txBody>
          <a:bodyPr/>
          <a:lstStyle/>
          <a:p>
            <a:pPr>
              <a:buFont typeface="Wingdings" pitchFamily="2" charset="2"/>
              <a:buChar char="ü"/>
            </a:pPr>
            <a:endParaRPr lang="tr-TR" sz="2800" dirty="0" smtClean="0">
              <a:latin typeface="Arial" charset="0"/>
              <a:cs typeface="Arial" charset="0"/>
            </a:endParaRPr>
          </a:p>
          <a:p>
            <a:pPr>
              <a:buFont typeface="Wingdings" pitchFamily="2" charset="2"/>
              <a:buChar char="ü"/>
            </a:pPr>
            <a:r>
              <a:rPr lang="tr-TR" sz="2800" dirty="0" smtClean="0">
                <a:latin typeface="Arial" charset="0"/>
                <a:cs typeface="Arial" charset="0"/>
              </a:rPr>
              <a:t>Acil çıkış kapıları hangi yöne açılır?</a:t>
            </a:r>
          </a:p>
          <a:p>
            <a:pPr>
              <a:buFont typeface="Arial" charset="0"/>
              <a:buNone/>
            </a:pPr>
            <a:endParaRPr lang="tr-TR" sz="2800" dirty="0" smtClean="0">
              <a:latin typeface="Arial" charset="0"/>
              <a:cs typeface="Arial" charset="0"/>
            </a:endParaRPr>
          </a:p>
          <a:p>
            <a:pPr>
              <a:buFont typeface="Wingdings" pitchFamily="2" charset="2"/>
              <a:buChar char="ü"/>
            </a:pPr>
            <a:r>
              <a:rPr lang="tr-TR" sz="2800" dirty="0" smtClean="0">
                <a:latin typeface="Arial" charset="0"/>
                <a:cs typeface="Arial" charset="0"/>
              </a:rPr>
              <a:t>Acil durumlarda kimlere haber verilir?</a:t>
            </a:r>
          </a:p>
          <a:p>
            <a:pPr>
              <a:buFont typeface="Arial" charset="0"/>
              <a:buNone/>
            </a:pPr>
            <a:endParaRPr lang="tr-TR" sz="2800" dirty="0" smtClean="0">
              <a:latin typeface="Arial" charset="0"/>
              <a:cs typeface="Arial" charset="0"/>
            </a:endParaRPr>
          </a:p>
          <a:p>
            <a:pPr>
              <a:buFont typeface="Wingdings" pitchFamily="2" charset="2"/>
              <a:buChar char="ü"/>
            </a:pPr>
            <a:r>
              <a:rPr lang="tr-TR" sz="2800" dirty="0" smtClean="0">
                <a:latin typeface="Arial" charset="0"/>
                <a:cs typeface="Arial" charset="0"/>
              </a:rPr>
              <a:t>Tatbikatlar ne kadar süreyle tekrarlanır?</a:t>
            </a:r>
          </a:p>
        </p:txBody>
      </p:sp>
      <p:sp>
        <p:nvSpPr>
          <p:cNvPr id="31748" name="Slayt Numarası Yer Tutucusu 1"/>
          <p:cNvSpPr>
            <a:spLocks noGrp="1"/>
          </p:cNvSpPr>
          <p:nvPr>
            <p:ph type="sldNum" sz="quarter" idx="12"/>
          </p:nvPr>
        </p:nvSpPr>
        <p:spPr bwMode="auto">
          <a:noFill/>
          <a:ln>
            <a:miter lim="800000"/>
            <a:headEnd/>
            <a:tailEnd/>
          </a:ln>
        </p:spPr>
        <p:txBody>
          <a:bodyPr/>
          <a:lstStyle/>
          <a:p>
            <a:fld id="{0B3D5CCC-0697-4FFD-9B94-FF884AD394EC}" type="slidenum">
              <a:rPr lang="tr-TR" altLang="tr-TR" smtClean="0"/>
              <a:pPr/>
              <a:t>28</a:t>
            </a:fld>
            <a:endParaRPr lang="tr-TR" altLang="tr-TR" smtClean="0"/>
          </a:p>
        </p:txBody>
      </p:sp>
    </p:spTree>
  </p:cSld>
  <p:clrMapOvr>
    <a:masterClrMapping/>
  </p:clrMapOvr>
  <p:transition>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3" descr="12.1.jpg"/>
          <p:cNvPicPr preferRelativeResize="0">
            <a:picLocks/>
          </p:cNvPicPr>
          <p:nvPr/>
        </p:nvPicPr>
        <p:blipFill>
          <a:blip r:embed="rId3"/>
          <a:srcRect/>
          <a:stretch>
            <a:fillRect/>
          </a:stretch>
        </p:blipFill>
        <p:spPr bwMode="auto">
          <a:xfrm>
            <a:off x="-36513" y="0"/>
            <a:ext cx="9180513" cy="7100888"/>
          </a:xfrm>
          <a:prstGeom prst="rect">
            <a:avLst/>
          </a:prstGeom>
          <a:noFill/>
          <a:ln w="9525">
            <a:noFill/>
            <a:miter lim="800000"/>
            <a:headEnd/>
            <a:tailEnd/>
          </a:ln>
        </p:spPr>
      </p:pic>
      <p:sp>
        <p:nvSpPr>
          <p:cNvPr id="4" name="3 Dikdörtgen"/>
          <p:cNvSpPr/>
          <p:nvPr/>
        </p:nvSpPr>
        <p:spPr>
          <a:xfrm>
            <a:off x="71406" y="3071810"/>
            <a:ext cx="6643733" cy="584775"/>
          </a:xfrm>
          <a:prstGeom prst="rect">
            <a:avLst/>
          </a:prstGeom>
        </p:spPr>
        <p:txBody>
          <a:bodyPr wrap="square">
            <a:spAutoFit/>
          </a:bodyPr>
          <a:lstStyle/>
          <a:p>
            <a:pPr algn="ctr" defTabSz="457200" fontAlgn="auto">
              <a:spcBef>
                <a:spcPts val="0"/>
              </a:spcBef>
              <a:spcAft>
                <a:spcPts val="0"/>
              </a:spcAft>
              <a:defRPr/>
            </a:pPr>
            <a:r>
              <a:rPr lang="tr-TR" sz="3200" b="1" dirty="0">
                <a:solidFill>
                  <a:schemeClr val="bg1">
                    <a:lumMod val="95000"/>
                  </a:schemeClr>
                </a:solidFill>
                <a:latin typeface="Arial" pitchFamily="34" charset="0"/>
                <a:cs typeface="Arial" pitchFamily="34" charset="0"/>
              </a:rPr>
              <a:t>Katılımınız İçin </a:t>
            </a:r>
            <a:r>
              <a:rPr lang="tr-TR" sz="3200" b="1" dirty="0" smtClean="0">
                <a:solidFill>
                  <a:schemeClr val="bg1">
                    <a:lumMod val="95000"/>
                  </a:schemeClr>
                </a:solidFill>
                <a:latin typeface="Arial" pitchFamily="34" charset="0"/>
                <a:cs typeface="Arial" pitchFamily="34" charset="0"/>
              </a:rPr>
              <a:t>Teşekkür </a:t>
            </a:r>
            <a:r>
              <a:rPr lang="tr-TR" sz="3200" b="1" dirty="0">
                <a:solidFill>
                  <a:schemeClr val="bg1">
                    <a:lumMod val="95000"/>
                  </a:schemeClr>
                </a:solidFill>
                <a:latin typeface="Arial" pitchFamily="34" charset="0"/>
                <a:cs typeface="Arial" pitchFamily="34" charset="0"/>
              </a:rPr>
              <a:t>Ederiz</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preferRelativeResize="0">
            <a:picLocks/>
          </p:cNvPicPr>
          <p:nvPr/>
        </p:nvPicPr>
        <p:blipFill>
          <a:blip r:embed="rId2"/>
          <a:srcRect/>
          <a:stretch>
            <a:fillRect/>
          </a:stretch>
        </p:blipFill>
        <p:spPr bwMode="auto">
          <a:xfrm>
            <a:off x="0" y="0"/>
            <a:ext cx="9144000" cy="6910388"/>
          </a:xfrm>
          <a:prstGeom prst="rect">
            <a:avLst/>
          </a:prstGeom>
          <a:noFill/>
          <a:ln w="9525">
            <a:noFill/>
            <a:miter lim="800000"/>
            <a:headEnd/>
            <a:tailEnd/>
          </a:ln>
        </p:spPr>
      </p:pic>
      <p:sp>
        <p:nvSpPr>
          <p:cNvPr id="5123" name="Dikdörtgen 2"/>
          <p:cNvSpPr>
            <a:spLocks noChangeArrowheads="1"/>
          </p:cNvSpPr>
          <p:nvPr/>
        </p:nvSpPr>
        <p:spPr bwMode="auto">
          <a:xfrm>
            <a:off x="2786094" y="2944452"/>
            <a:ext cx="6215062" cy="555986"/>
          </a:xfrm>
          <a:prstGeom prst="rect">
            <a:avLst/>
          </a:prstGeom>
          <a:noFill/>
          <a:ln w="9525">
            <a:noFill/>
            <a:miter lim="800000"/>
            <a:headEnd/>
            <a:tailEnd/>
          </a:ln>
        </p:spPr>
        <p:txBody>
          <a:bodyPr>
            <a:spAutoFit/>
          </a:bodyPr>
          <a:lstStyle/>
          <a:p>
            <a:pPr defTabSz="457200">
              <a:lnSpc>
                <a:spcPct val="115000"/>
              </a:lnSpc>
              <a:spcBef>
                <a:spcPct val="20000"/>
              </a:spcBef>
              <a:buFont typeface="Arial" charset="0"/>
              <a:buNone/>
            </a:pPr>
            <a:r>
              <a:rPr lang="tr-TR" altLang="tr-TR" sz="2800" b="1" dirty="0">
                <a:solidFill>
                  <a:srgbClr val="CC0000"/>
                </a:solidFill>
              </a:rPr>
              <a:t>   TAHLİYE </a:t>
            </a:r>
            <a:r>
              <a:rPr lang="tr-TR" altLang="tr-TR" sz="2800" b="1" dirty="0" smtClean="0">
                <a:solidFill>
                  <a:srgbClr val="CC0000"/>
                </a:solidFill>
              </a:rPr>
              <a:t>ve KURTARMA</a:t>
            </a:r>
            <a:endParaRPr lang="tr-TR" altLang="tr-TR" sz="2800" b="1" dirty="0">
              <a:solidFill>
                <a:srgbClr val="CC0000"/>
              </a:solidFill>
              <a:latin typeface="Calibri" pitchFamily="34" charset="0"/>
              <a:ea typeface="Calibri" pitchFamily="34"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Unvan 1"/>
          <p:cNvSpPr>
            <a:spLocks noGrp="1"/>
          </p:cNvSpPr>
          <p:nvPr>
            <p:ph type="title"/>
          </p:nvPr>
        </p:nvSpPr>
        <p:spPr>
          <a:xfrm>
            <a:off x="642910" y="1028700"/>
            <a:ext cx="8001056" cy="571500"/>
          </a:xfrm>
          <a:ln>
            <a:solidFill>
              <a:schemeClr val="tx1"/>
            </a:solidFill>
          </a:ln>
        </p:spPr>
        <p:txBody>
          <a:bodyPr/>
          <a:lstStyle/>
          <a:p>
            <a:r>
              <a:rPr lang="tr-TR" sz="3600" b="1" smtClean="0">
                <a:latin typeface="Arial" charset="0"/>
                <a:cs typeface="Arial" charset="0"/>
              </a:rPr>
              <a:t>Amaç</a:t>
            </a:r>
          </a:p>
        </p:txBody>
      </p:sp>
      <p:sp>
        <p:nvSpPr>
          <p:cNvPr id="6147" name="İçerik Yer Tutucusu 2"/>
          <p:cNvSpPr>
            <a:spLocks noGrp="1"/>
          </p:cNvSpPr>
          <p:nvPr>
            <p:ph idx="1"/>
          </p:nvPr>
        </p:nvSpPr>
        <p:spPr>
          <a:xfrm>
            <a:off x="642910" y="2133600"/>
            <a:ext cx="8001056" cy="2735263"/>
          </a:xfrm>
          <a:ln>
            <a:solidFill>
              <a:schemeClr val="tx1"/>
            </a:solidFill>
          </a:ln>
        </p:spPr>
        <p:txBody>
          <a:bodyPr/>
          <a:lstStyle/>
          <a:p>
            <a:pPr marL="0" indent="0">
              <a:buFont typeface="Arial" charset="0"/>
              <a:buNone/>
            </a:pPr>
            <a:endParaRPr lang="tr-TR" sz="2800" dirty="0" smtClean="0">
              <a:latin typeface="Arial" charset="0"/>
              <a:cs typeface="Arial" charset="0"/>
            </a:endParaRPr>
          </a:p>
          <a:p>
            <a:pPr marL="0" indent="0" algn="just">
              <a:buNone/>
            </a:pPr>
            <a:r>
              <a:rPr lang="tr-TR" sz="2800" dirty="0" smtClean="0">
                <a:latin typeface="Arial" charset="0"/>
                <a:cs typeface="Arial" charset="0"/>
              </a:rPr>
              <a:t>Katılımcılar, işyerlerinde acil durumları önleme, koruma, tahliye ve yangınla mücadele konularında bilgi sahibi olacaklardır.</a:t>
            </a:r>
          </a:p>
        </p:txBody>
      </p:sp>
      <p:sp>
        <p:nvSpPr>
          <p:cNvPr id="6148" name="Slayt Numarası Yer Tutucusu 3"/>
          <p:cNvSpPr>
            <a:spLocks noGrp="1"/>
          </p:cNvSpPr>
          <p:nvPr>
            <p:ph type="sldNum" sz="quarter" idx="12"/>
          </p:nvPr>
        </p:nvSpPr>
        <p:spPr bwMode="auto">
          <a:noFill/>
          <a:ln>
            <a:miter lim="800000"/>
            <a:headEnd/>
            <a:tailEnd/>
          </a:ln>
        </p:spPr>
        <p:txBody>
          <a:bodyPr/>
          <a:lstStyle/>
          <a:p>
            <a:fld id="{FB1BE6AA-C2C1-4C12-A700-D11A9EE878D7}" type="slidenum">
              <a:rPr lang="tr-TR" altLang="tr-TR" smtClean="0"/>
              <a:pPr/>
              <a:t>4</a:t>
            </a:fld>
            <a:endParaRPr lang="tr-TR" altLang="tr-TR" smtClean="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42910" y="2065338"/>
            <a:ext cx="8018490" cy="3998912"/>
          </a:xfrm>
          <a:ln>
            <a:solidFill>
              <a:schemeClr val="tx1"/>
            </a:solidFill>
          </a:ln>
        </p:spPr>
        <p:txBody>
          <a:bodyPr/>
          <a:lstStyle/>
          <a:p>
            <a:pPr marL="0" indent="0" algn="just">
              <a:buFont typeface="Arial" panose="020B0604020202020204" pitchFamily="34" charset="0"/>
              <a:buNone/>
              <a:defRPr/>
            </a:pPr>
            <a:endParaRPr lang="tr-TR" sz="2800" dirty="0">
              <a:latin typeface="Arial" pitchFamily="34" charset="0"/>
              <a:cs typeface="Arial" pitchFamily="34" charset="0"/>
            </a:endParaRPr>
          </a:p>
          <a:p>
            <a:pPr marL="0" indent="0" algn="just">
              <a:buFont typeface="Arial" panose="020B0604020202020204" pitchFamily="34" charset="0"/>
              <a:buNone/>
              <a:defRPr/>
            </a:pPr>
            <a:r>
              <a:rPr lang="tr-TR" sz="2800" dirty="0" smtClean="0">
                <a:latin typeface="Arial" pitchFamily="34" charset="0"/>
                <a:cs typeface="Arial" pitchFamily="34" charset="0"/>
              </a:rPr>
              <a:t>Bu sunum sonunda katılımcılar;</a:t>
            </a:r>
            <a:endParaRPr lang="tr-TR" sz="2800" dirty="0">
              <a:latin typeface="Arial" pitchFamily="34" charset="0"/>
              <a:cs typeface="Arial" pitchFamily="34" charset="0"/>
            </a:endParaRPr>
          </a:p>
          <a:p>
            <a:pPr algn="just">
              <a:buFont typeface="Wingdings" panose="05000000000000000000" pitchFamily="2" charset="2"/>
              <a:buChar char="ü"/>
              <a:defRPr/>
            </a:pPr>
            <a:r>
              <a:rPr lang="tr-TR" sz="2800" dirty="0" smtClean="0">
                <a:latin typeface="Arial" pitchFamily="34" charset="0"/>
                <a:cs typeface="Arial" pitchFamily="34" charset="0"/>
              </a:rPr>
              <a:t> İşyerlerinde </a:t>
            </a:r>
            <a:r>
              <a:rPr lang="tr-TR" sz="2800" dirty="0">
                <a:latin typeface="Arial" pitchFamily="34" charset="0"/>
                <a:cs typeface="Arial" pitchFamily="34" charset="0"/>
              </a:rPr>
              <a:t>acil </a:t>
            </a:r>
            <a:r>
              <a:rPr lang="tr-TR" sz="2800" dirty="0" smtClean="0">
                <a:latin typeface="Arial" pitchFamily="34" charset="0"/>
                <a:cs typeface="Arial" pitchFamily="34" charset="0"/>
              </a:rPr>
              <a:t>durumları tanımlar,</a:t>
            </a:r>
          </a:p>
          <a:p>
            <a:pPr algn="just">
              <a:buFont typeface="Wingdings" panose="05000000000000000000" pitchFamily="2" charset="2"/>
              <a:buChar char="ü"/>
              <a:defRPr/>
            </a:pPr>
            <a:r>
              <a:rPr lang="tr-TR" sz="2800" dirty="0" smtClean="0">
                <a:latin typeface="Arial" pitchFamily="34" charset="0"/>
                <a:cs typeface="Arial" pitchFamily="34" charset="0"/>
              </a:rPr>
              <a:t> Önleme</a:t>
            </a:r>
            <a:r>
              <a:rPr lang="tr-TR" sz="2800" dirty="0">
                <a:latin typeface="Arial" pitchFamily="34" charset="0"/>
                <a:cs typeface="Arial" pitchFamily="34" charset="0"/>
              </a:rPr>
              <a:t>, koruma, </a:t>
            </a:r>
            <a:r>
              <a:rPr lang="tr-TR" sz="2800" dirty="0" smtClean="0">
                <a:latin typeface="Arial" pitchFamily="34" charset="0"/>
                <a:cs typeface="Arial" pitchFamily="34" charset="0"/>
              </a:rPr>
              <a:t>tahliye ve </a:t>
            </a:r>
            <a:r>
              <a:rPr lang="tr-TR" sz="2800" dirty="0">
                <a:latin typeface="Arial" pitchFamily="34" charset="0"/>
                <a:cs typeface="Arial" pitchFamily="34" charset="0"/>
              </a:rPr>
              <a:t>yangınla </a:t>
            </a:r>
            <a:r>
              <a:rPr lang="tr-TR" sz="2800" dirty="0" smtClean="0">
                <a:latin typeface="Arial" pitchFamily="34" charset="0"/>
                <a:cs typeface="Arial" pitchFamily="34" charset="0"/>
              </a:rPr>
              <a:t>mücadelede yapılması gerekenleri sıralar.</a:t>
            </a:r>
            <a:endParaRPr lang="tr-TR" sz="2800" dirty="0">
              <a:latin typeface="Arial" pitchFamily="34" charset="0"/>
              <a:cs typeface="Arial" pitchFamily="34" charset="0"/>
            </a:endParaRPr>
          </a:p>
        </p:txBody>
      </p:sp>
      <p:sp>
        <p:nvSpPr>
          <p:cNvPr id="7171" name="Slayt Numarası Yer Tutucusu 3"/>
          <p:cNvSpPr>
            <a:spLocks noGrp="1"/>
          </p:cNvSpPr>
          <p:nvPr>
            <p:ph type="sldNum" sz="quarter" idx="12"/>
          </p:nvPr>
        </p:nvSpPr>
        <p:spPr bwMode="auto">
          <a:noFill/>
          <a:ln>
            <a:miter lim="800000"/>
            <a:headEnd/>
            <a:tailEnd/>
          </a:ln>
        </p:spPr>
        <p:txBody>
          <a:bodyPr/>
          <a:lstStyle/>
          <a:p>
            <a:fld id="{0FC67E15-1CEA-4647-B621-58C793055D3D}" type="slidenum">
              <a:rPr lang="tr-TR" altLang="tr-TR" smtClean="0"/>
              <a:pPr/>
              <a:t>5</a:t>
            </a:fld>
            <a:endParaRPr lang="tr-TR" altLang="tr-TR" smtClean="0"/>
          </a:p>
        </p:txBody>
      </p:sp>
      <p:sp>
        <p:nvSpPr>
          <p:cNvPr id="7172" name="Unvan 1"/>
          <p:cNvSpPr>
            <a:spLocks noGrp="1"/>
          </p:cNvSpPr>
          <p:nvPr>
            <p:ph type="title"/>
          </p:nvPr>
        </p:nvSpPr>
        <p:spPr>
          <a:xfrm>
            <a:off x="642910" y="1123950"/>
            <a:ext cx="8018490" cy="720725"/>
          </a:xfrm>
          <a:ln>
            <a:solidFill>
              <a:schemeClr val="tx1"/>
            </a:solidFill>
          </a:ln>
        </p:spPr>
        <p:txBody>
          <a:bodyPr/>
          <a:lstStyle/>
          <a:p>
            <a:r>
              <a:rPr lang="tr-TR" sz="3600" b="1" dirty="0" smtClean="0">
                <a:latin typeface="Arial" charset="0"/>
                <a:cs typeface="Arial" charset="0"/>
              </a:rPr>
              <a:t>Öğrenim Hedefleri</a:t>
            </a:r>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42909" y="1114425"/>
            <a:ext cx="8001057" cy="874713"/>
          </a:xfrm>
          <a:ln>
            <a:solidFill>
              <a:schemeClr val="tx1"/>
            </a:solidFill>
          </a:ln>
        </p:spPr>
        <p:txBody>
          <a:bodyPr/>
          <a:lstStyle/>
          <a:p>
            <a:pPr eaLnBrk="1" hangingPunct="1"/>
            <a:r>
              <a:rPr lang="tr-TR" altLang="tr-TR" sz="3600" b="1" dirty="0" smtClean="0">
                <a:latin typeface="Arial" charset="0"/>
                <a:cs typeface="Arial" charset="0"/>
              </a:rPr>
              <a:t>Acil Durum</a:t>
            </a:r>
          </a:p>
        </p:txBody>
      </p:sp>
      <p:sp>
        <p:nvSpPr>
          <p:cNvPr id="7171" name="Rectangle 3"/>
          <p:cNvSpPr>
            <a:spLocks noGrp="1" noChangeArrowheads="1"/>
          </p:cNvSpPr>
          <p:nvPr>
            <p:ph idx="1"/>
          </p:nvPr>
        </p:nvSpPr>
        <p:spPr>
          <a:xfrm>
            <a:off x="642910" y="2205038"/>
            <a:ext cx="8001056" cy="4176712"/>
          </a:xfrm>
          <a:ln>
            <a:solidFill>
              <a:schemeClr val="tx1"/>
            </a:solidFill>
          </a:ln>
        </p:spPr>
        <p:txBody>
          <a:bodyPr/>
          <a:lstStyle/>
          <a:p>
            <a:pPr eaLnBrk="1" hangingPunct="1">
              <a:buFont typeface="Arial" panose="020B0604020202020204" pitchFamily="34" charset="0"/>
              <a:buChar char="•"/>
              <a:defRPr/>
            </a:pPr>
            <a:endParaRPr lang="tr-TR" sz="2800" dirty="0" smtClean="0">
              <a:latin typeface="Arial" pitchFamily="34" charset="0"/>
              <a:cs typeface="Arial" pitchFamily="34" charset="0"/>
            </a:endParaRPr>
          </a:p>
          <a:p>
            <a:pPr algn="just" eaLnBrk="1" hangingPunct="1">
              <a:buFont typeface="Wingdings" pitchFamily="2" charset="2"/>
              <a:buChar char="ü"/>
              <a:defRPr/>
            </a:pPr>
            <a:r>
              <a:rPr lang="tr-TR" sz="2800" dirty="0" smtClean="0">
                <a:latin typeface="Arial" pitchFamily="34" charset="0"/>
                <a:cs typeface="Arial" pitchFamily="34" charset="0"/>
              </a:rPr>
              <a:t>İşyerinin </a:t>
            </a:r>
            <a:r>
              <a:rPr lang="tr-TR" sz="2800" dirty="0">
                <a:latin typeface="Arial" pitchFamily="34" charset="0"/>
                <a:cs typeface="Arial" pitchFamily="34" charset="0"/>
              </a:rPr>
              <a:t>tamamında veya bir kısmında meydana gelebilecek yangın, patlama, tehlikeli kimyasal maddelerden kaynaklanan yayılım, doğal afet gibi acil müdahale, mücadele, ilkyardım veya tahliye gerektiren </a:t>
            </a:r>
            <a:r>
              <a:rPr lang="tr-TR" sz="2800" dirty="0" smtClean="0">
                <a:latin typeface="Arial" pitchFamily="34" charset="0"/>
                <a:cs typeface="Arial" pitchFamily="34" charset="0"/>
              </a:rPr>
              <a:t>olaylardır.</a:t>
            </a:r>
            <a:endParaRPr lang="tr-TR" altLang="tr-TR" sz="2800" dirty="0" smtClean="0">
              <a:latin typeface="Arial" pitchFamily="34" charset="0"/>
              <a:cs typeface="Arial" pitchFamily="34" charset="0"/>
            </a:endParaRPr>
          </a:p>
        </p:txBody>
      </p:sp>
      <p:sp>
        <p:nvSpPr>
          <p:cNvPr id="8196" name="Slayt Numarası Yer Tutucusu 1"/>
          <p:cNvSpPr>
            <a:spLocks noGrp="1"/>
          </p:cNvSpPr>
          <p:nvPr>
            <p:ph type="sldNum" sz="quarter" idx="12"/>
          </p:nvPr>
        </p:nvSpPr>
        <p:spPr bwMode="auto">
          <a:noFill/>
          <a:ln>
            <a:miter lim="800000"/>
            <a:headEnd/>
            <a:tailEnd/>
          </a:ln>
        </p:spPr>
        <p:txBody>
          <a:bodyPr/>
          <a:lstStyle/>
          <a:p>
            <a:fld id="{2697C290-0DEB-4A56-ABA4-0435E444402E}" type="slidenum">
              <a:rPr lang="tr-TR" altLang="tr-TR" smtClean="0"/>
              <a:pPr/>
              <a:t>6</a:t>
            </a:fld>
            <a:endParaRPr lang="tr-TR" altLang="tr-TR" smtClean="0"/>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42910" y="1068388"/>
            <a:ext cx="8001056" cy="711200"/>
          </a:xfrm>
          <a:ln>
            <a:solidFill>
              <a:schemeClr val="tx1"/>
            </a:solidFill>
          </a:ln>
        </p:spPr>
        <p:txBody>
          <a:bodyPr/>
          <a:lstStyle/>
          <a:p>
            <a:pPr eaLnBrk="1" hangingPunct="1"/>
            <a:r>
              <a:rPr lang="tr-TR" altLang="tr-TR" sz="3600" b="1" dirty="0" smtClean="0">
                <a:latin typeface="Arial" charset="0"/>
                <a:cs typeface="Arial" charset="0"/>
              </a:rPr>
              <a:t>Acil Durum Planı</a:t>
            </a:r>
          </a:p>
        </p:txBody>
      </p:sp>
      <p:sp>
        <p:nvSpPr>
          <p:cNvPr id="9219" name="Rectangle 3"/>
          <p:cNvSpPr>
            <a:spLocks noGrp="1" noChangeArrowheads="1"/>
          </p:cNvSpPr>
          <p:nvPr>
            <p:ph idx="1"/>
          </p:nvPr>
        </p:nvSpPr>
        <p:spPr>
          <a:xfrm>
            <a:off x="642910" y="2349500"/>
            <a:ext cx="8001056" cy="3600450"/>
          </a:xfrm>
          <a:ln>
            <a:solidFill>
              <a:schemeClr val="tx1"/>
            </a:solidFill>
          </a:ln>
        </p:spPr>
        <p:txBody>
          <a:bodyPr/>
          <a:lstStyle/>
          <a:p>
            <a:pPr marL="0" indent="0" eaLnBrk="1" hangingPunct="1">
              <a:buFont typeface="Arial" charset="0"/>
              <a:buNone/>
            </a:pPr>
            <a:r>
              <a:rPr lang="tr-TR" sz="2800" dirty="0" smtClean="0">
                <a:latin typeface="Arial" charset="0"/>
                <a:cs typeface="Arial" charset="0"/>
              </a:rPr>
              <a:t>	</a:t>
            </a:r>
          </a:p>
          <a:p>
            <a:pPr algn="just" eaLnBrk="1" hangingPunct="1">
              <a:buFont typeface="Wingdings" pitchFamily="2" charset="2"/>
              <a:buChar char="ü"/>
            </a:pPr>
            <a:r>
              <a:rPr lang="tr-TR" sz="2800" dirty="0" smtClean="0">
                <a:latin typeface="Arial" charset="0"/>
                <a:cs typeface="Arial" charset="0"/>
              </a:rPr>
              <a:t>İşyerlerinde meydana gelebilecek acil durumlarda yapılacak iş ve işlemler dahil bilgilerin ve uygulamaya yönelik eylemlerin yer aldığı plandır.</a:t>
            </a:r>
            <a:endParaRPr lang="tr-TR" altLang="tr-TR" sz="2800" dirty="0" smtClean="0">
              <a:latin typeface="Arial" charset="0"/>
              <a:cs typeface="Arial" charset="0"/>
            </a:endParaRPr>
          </a:p>
        </p:txBody>
      </p:sp>
      <p:sp>
        <p:nvSpPr>
          <p:cNvPr id="9220" name="Slayt Numarası Yer Tutucusu 1"/>
          <p:cNvSpPr>
            <a:spLocks noGrp="1"/>
          </p:cNvSpPr>
          <p:nvPr>
            <p:ph type="sldNum" sz="quarter" idx="12"/>
          </p:nvPr>
        </p:nvSpPr>
        <p:spPr bwMode="auto">
          <a:noFill/>
          <a:ln>
            <a:miter lim="800000"/>
            <a:headEnd/>
            <a:tailEnd/>
          </a:ln>
        </p:spPr>
        <p:txBody>
          <a:bodyPr/>
          <a:lstStyle/>
          <a:p>
            <a:fld id="{DA6B3759-BA19-4AD7-821B-5960F61DE194}" type="slidenum">
              <a:rPr lang="tr-TR" altLang="tr-TR" smtClean="0"/>
              <a:pPr/>
              <a:t>7</a:t>
            </a:fld>
            <a:endParaRPr lang="tr-TR" altLang="tr-TR" smtClean="0"/>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Unvan 1"/>
          <p:cNvSpPr>
            <a:spLocks noGrp="1"/>
          </p:cNvSpPr>
          <p:nvPr>
            <p:ph type="title"/>
          </p:nvPr>
        </p:nvSpPr>
        <p:spPr>
          <a:xfrm>
            <a:off x="642909" y="1341438"/>
            <a:ext cx="8001057" cy="647700"/>
          </a:xfrm>
          <a:ln>
            <a:solidFill>
              <a:schemeClr val="tx1"/>
            </a:solidFill>
          </a:ln>
        </p:spPr>
        <p:txBody>
          <a:bodyPr/>
          <a:lstStyle/>
          <a:p>
            <a:r>
              <a:rPr lang="tr-TR" sz="3600" b="1" dirty="0" smtClean="0">
                <a:latin typeface="Arial" charset="0"/>
                <a:cs typeface="Arial" charset="0"/>
              </a:rPr>
              <a:t>Güvenli Yer (Toplanma Yeri)</a:t>
            </a:r>
          </a:p>
        </p:txBody>
      </p:sp>
      <p:sp>
        <p:nvSpPr>
          <p:cNvPr id="3" name="İçerik Yer Tutucusu 2"/>
          <p:cNvSpPr>
            <a:spLocks noGrp="1"/>
          </p:cNvSpPr>
          <p:nvPr>
            <p:ph idx="1"/>
          </p:nvPr>
        </p:nvSpPr>
        <p:spPr>
          <a:xfrm>
            <a:off x="642909" y="2708275"/>
            <a:ext cx="8001057" cy="3302000"/>
          </a:xfrm>
          <a:ln>
            <a:solidFill>
              <a:schemeClr val="tx1"/>
            </a:solidFill>
          </a:ln>
        </p:spPr>
        <p:txBody>
          <a:bodyPr/>
          <a:lstStyle/>
          <a:p>
            <a:pPr marL="0" indent="0" algn="just">
              <a:lnSpc>
                <a:spcPct val="150000"/>
              </a:lnSpc>
              <a:buFont typeface="Arial" panose="020B0604020202020204" pitchFamily="34" charset="0"/>
              <a:buNone/>
              <a:defRPr/>
            </a:pPr>
            <a:endParaRPr lang="tr-TR" sz="2800" dirty="0" smtClean="0">
              <a:latin typeface="Arial" pitchFamily="34" charset="0"/>
              <a:cs typeface="Arial" pitchFamily="34" charset="0"/>
            </a:endParaRPr>
          </a:p>
          <a:p>
            <a:pPr algn="just">
              <a:buFont typeface="Wingdings" pitchFamily="2" charset="2"/>
              <a:buChar char="ü"/>
              <a:defRPr/>
            </a:pPr>
            <a:r>
              <a:rPr lang="tr-TR" sz="2800" dirty="0" smtClean="0">
                <a:latin typeface="Arial" pitchFamily="34" charset="0"/>
                <a:cs typeface="Arial" pitchFamily="34" charset="0"/>
              </a:rPr>
              <a:t>Acil </a:t>
            </a:r>
            <a:r>
              <a:rPr lang="tr-TR" sz="2800" dirty="0">
                <a:latin typeface="Arial" pitchFamily="34" charset="0"/>
                <a:cs typeface="Arial" pitchFamily="34" charset="0"/>
              </a:rPr>
              <a:t>durumların olumsuz sonuçlarından çalışanların etkilenmeyeceği mesafede veya korunakta belirlenmiş </a:t>
            </a:r>
            <a:r>
              <a:rPr lang="tr-TR" sz="2800" dirty="0" smtClean="0">
                <a:latin typeface="Arial" pitchFamily="34" charset="0"/>
                <a:cs typeface="Arial" pitchFamily="34" charset="0"/>
              </a:rPr>
              <a:t>yerdir.</a:t>
            </a:r>
            <a:endParaRPr lang="tr-TR" sz="2800" dirty="0">
              <a:latin typeface="Arial" pitchFamily="34" charset="0"/>
              <a:cs typeface="Arial" pitchFamily="34" charset="0"/>
            </a:endParaRPr>
          </a:p>
          <a:p>
            <a:pPr>
              <a:lnSpc>
                <a:spcPct val="150000"/>
              </a:lnSpc>
              <a:buFont typeface="Arial" charset="0"/>
              <a:buNone/>
              <a:defRPr/>
            </a:pPr>
            <a:endParaRPr lang="tr-TR" sz="2800" dirty="0">
              <a:latin typeface="Arial" pitchFamily="34" charset="0"/>
              <a:cs typeface="Arial" pitchFamily="34" charset="0"/>
            </a:endParaRPr>
          </a:p>
        </p:txBody>
      </p:sp>
      <p:sp>
        <p:nvSpPr>
          <p:cNvPr id="10244" name="Slayt Numarası Yer Tutucusu 1"/>
          <p:cNvSpPr>
            <a:spLocks noGrp="1"/>
          </p:cNvSpPr>
          <p:nvPr>
            <p:ph type="sldNum" sz="quarter" idx="12"/>
          </p:nvPr>
        </p:nvSpPr>
        <p:spPr bwMode="auto">
          <a:noFill/>
          <a:ln>
            <a:miter lim="800000"/>
            <a:headEnd/>
            <a:tailEnd/>
          </a:ln>
        </p:spPr>
        <p:txBody>
          <a:bodyPr/>
          <a:lstStyle/>
          <a:p>
            <a:fld id="{44E2AD7D-4CDE-41D6-BD85-3BCC88E05411}" type="slidenum">
              <a:rPr lang="tr-TR" altLang="tr-TR" smtClean="0"/>
              <a:pPr/>
              <a:t>8</a:t>
            </a:fld>
            <a:endParaRPr lang="tr-TR" altLang="tr-TR" smtClean="0"/>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Unvan 1"/>
          <p:cNvSpPr>
            <a:spLocks noGrp="1"/>
          </p:cNvSpPr>
          <p:nvPr>
            <p:ph type="title"/>
          </p:nvPr>
        </p:nvSpPr>
        <p:spPr>
          <a:xfrm>
            <a:off x="642910" y="1084263"/>
            <a:ext cx="8001056" cy="777875"/>
          </a:xfrm>
          <a:ln>
            <a:solidFill>
              <a:schemeClr val="tx1"/>
            </a:solidFill>
          </a:ln>
        </p:spPr>
        <p:txBody>
          <a:bodyPr/>
          <a:lstStyle/>
          <a:p>
            <a:r>
              <a:rPr lang="tr-TR" b="1" dirty="0" smtClean="0"/>
              <a:t/>
            </a:r>
            <a:br>
              <a:rPr lang="tr-TR" b="1" dirty="0" smtClean="0"/>
            </a:br>
            <a:r>
              <a:rPr lang="tr-TR" sz="3600" b="1" dirty="0" smtClean="0">
                <a:latin typeface="Arial" charset="0"/>
                <a:cs typeface="Arial" charset="0"/>
              </a:rPr>
              <a:t>İşverenin Yükümlülükleri -1</a:t>
            </a:r>
            <a:r>
              <a:rPr lang="tr-TR" dirty="0" smtClean="0"/>
              <a:t/>
            </a:r>
            <a:br>
              <a:rPr lang="tr-TR" dirty="0" smtClean="0"/>
            </a:br>
            <a:endParaRPr lang="tr-TR" dirty="0" smtClean="0"/>
          </a:p>
        </p:txBody>
      </p:sp>
      <p:sp>
        <p:nvSpPr>
          <p:cNvPr id="11267" name="İçerik Yer Tutucusu 2"/>
          <p:cNvSpPr>
            <a:spLocks noGrp="1"/>
          </p:cNvSpPr>
          <p:nvPr>
            <p:ph idx="1"/>
          </p:nvPr>
        </p:nvSpPr>
        <p:spPr>
          <a:xfrm>
            <a:off x="642910" y="2041525"/>
            <a:ext cx="8001056" cy="4267200"/>
          </a:xfrm>
          <a:ln>
            <a:solidFill>
              <a:schemeClr val="tx1"/>
            </a:solidFill>
          </a:ln>
        </p:spPr>
        <p:txBody>
          <a:bodyPr/>
          <a:lstStyle/>
          <a:p>
            <a:pPr algn="just">
              <a:buFont typeface="Wingdings" pitchFamily="2" charset="2"/>
              <a:buChar char="ü"/>
            </a:pPr>
            <a:endParaRPr lang="tr-TR" sz="2400" dirty="0" smtClean="0">
              <a:latin typeface="Arial" charset="0"/>
              <a:cs typeface="Arial" charset="0"/>
            </a:endParaRPr>
          </a:p>
          <a:p>
            <a:pPr algn="just">
              <a:buFont typeface="Wingdings" pitchFamily="2" charset="2"/>
              <a:buChar char="ü"/>
            </a:pPr>
            <a:r>
              <a:rPr lang="tr-TR" sz="2400" dirty="0" smtClean="0">
                <a:latin typeface="Arial" charset="0"/>
                <a:cs typeface="Arial" charset="0"/>
              </a:rPr>
              <a:t>Çalışma ortamı, kullanılan maddeler, iş ekipmanı ile çevre şartlarını dikkate alarak meydana gelebilecek ve çalışan ile çalışma çevresini etkileyecek acil durumları önceden değerlendirmeli, muhtemel acil durumları belirlemeli,</a:t>
            </a:r>
          </a:p>
          <a:p>
            <a:pPr algn="just">
              <a:buFont typeface="Wingdings" pitchFamily="2" charset="2"/>
              <a:buChar char="ü"/>
            </a:pPr>
            <a:r>
              <a:rPr lang="tr-TR" sz="2400" dirty="0" smtClean="0">
                <a:latin typeface="Arial" charset="0"/>
                <a:cs typeface="Arial" charset="0"/>
              </a:rPr>
              <a:t>Acil durumların olumsuz etkilerini önleyici ve sınırlandırıcı tedbirleri almalı,</a:t>
            </a:r>
          </a:p>
          <a:p>
            <a:pPr algn="just">
              <a:buFont typeface="Wingdings" pitchFamily="2" charset="2"/>
              <a:buChar char="ü"/>
            </a:pPr>
            <a:r>
              <a:rPr lang="tr-TR" sz="2400" dirty="0" smtClean="0">
                <a:latin typeface="Arial" charset="0"/>
                <a:cs typeface="Arial" charset="0"/>
              </a:rPr>
              <a:t>Acil durumların olumsuz etkilerinden korunmak üzere gerekli ölçüm ve değerlendirmeleri yapmalı,</a:t>
            </a:r>
          </a:p>
          <a:p>
            <a:pPr algn="just">
              <a:buFont typeface="Wingdings" pitchFamily="2" charset="2"/>
              <a:buChar char="ü"/>
            </a:pPr>
            <a:endParaRPr lang="tr-TR" sz="2400" dirty="0" smtClean="0">
              <a:latin typeface="Arial" charset="0"/>
              <a:cs typeface="Arial" charset="0"/>
            </a:endParaRPr>
          </a:p>
          <a:p>
            <a:pPr algn="just">
              <a:buFont typeface="Wingdings" pitchFamily="2" charset="2"/>
              <a:buChar char="ü"/>
            </a:pPr>
            <a:endParaRPr lang="tr-TR" sz="2400" dirty="0" smtClean="0">
              <a:latin typeface="Arial" charset="0"/>
              <a:cs typeface="Arial" charset="0"/>
            </a:endParaRPr>
          </a:p>
          <a:p>
            <a:pPr algn="just">
              <a:buFont typeface="Wingdings" pitchFamily="2" charset="2"/>
              <a:buChar char="ü"/>
            </a:pPr>
            <a:endParaRPr lang="tr-TR" sz="2800" dirty="0" smtClean="0">
              <a:latin typeface="Arial" charset="0"/>
              <a:cs typeface="Arial" charset="0"/>
            </a:endParaRPr>
          </a:p>
        </p:txBody>
      </p:sp>
      <p:sp>
        <p:nvSpPr>
          <p:cNvPr id="11268" name="Slayt Numarası Yer Tutucusu 1"/>
          <p:cNvSpPr>
            <a:spLocks noGrp="1"/>
          </p:cNvSpPr>
          <p:nvPr>
            <p:ph type="sldNum" sz="quarter" idx="12"/>
          </p:nvPr>
        </p:nvSpPr>
        <p:spPr bwMode="auto">
          <a:noFill/>
          <a:ln>
            <a:miter lim="800000"/>
            <a:headEnd/>
            <a:tailEnd/>
          </a:ln>
        </p:spPr>
        <p:txBody>
          <a:bodyPr/>
          <a:lstStyle/>
          <a:p>
            <a:fld id="{1CE97BE1-5325-40DE-9934-32A4FAAA72C7}" type="slidenum">
              <a:rPr lang="tr-TR" altLang="tr-TR" smtClean="0"/>
              <a:pPr/>
              <a:t>9</a:t>
            </a:fld>
            <a:endParaRPr lang="tr-TR" altLang="tr-TR" dirty="0" smtClean="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1700</TotalTime>
  <Words>1014</Words>
  <Application>Microsoft Office PowerPoint</Application>
  <PresentationFormat>Ekran Gösterisi (4:3)</PresentationFormat>
  <Paragraphs>168</Paragraphs>
  <Slides>29</Slides>
  <Notes>14</Notes>
  <HiddenSlides>0</HiddenSlides>
  <MMClips>0</MMClips>
  <ScaleCrop>false</ScaleCrop>
  <HeadingPairs>
    <vt:vector size="4" baseType="variant">
      <vt:variant>
        <vt:lpstr>Tema</vt:lpstr>
      </vt:variant>
      <vt:variant>
        <vt:i4>1</vt:i4>
      </vt:variant>
      <vt:variant>
        <vt:lpstr>Slayt Başlıkları</vt:lpstr>
      </vt:variant>
      <vt:variant>
        <vt:i4>29</vt:i4>
      </vt:variant>
    </vt:vector>
  </HeadingPairs>
  <TitlesOfParts>
    <vt:vector size="30" baseType="lpstr">
      <vt:lpstr>Ofis Teması</vt:lpstr>
      <vt:lpstr>Slayt 1</vt:lpstr>
      <vt:lpstr>Slayt 2</vt:lpstr>
      <vt:lpstr>Slayt 3</vt:lpstr>
      <vt:lpstr>Amaç</vt:lpstr>
      <vt:lpstr>Öğrenim Hedefleri</vt:lpstr>
      <vt:lpstr>Acil Durum</vt:lpstr>
      <vt:lpstr>Acil Durum Planı</vt:lpstr>
      <vt:lpstr>Güvenli Yer (Toplanma Yeri)</vt:lpstr>
      <vt:lpstr> İşverenin Yükümlülükleri -1 </vt:lpstr>
      <vt:lpstr> İşverenin Yükümlülükleri -2 </vt:lpstr>
      <vt:lpstr> İşverenin Yükümlülükleri -3 </vt:lpstr>
      <vt:lpstr>İşverenin Yükümlülükleri -4</vt:lpstr>
      <vt:lpstr> Tatbikat </vt:lpstr>
      <vt:lpstr>Kaçış Yolu</vt:lpstr>
      <vt:lpstr>Slayt 15</vt:lpstr>
      <vt:lpstr>Çalışanın Yükümlülükleri -2</vt:lpstr>
      <vt:lpstr>Çalışanın Yükümlülükleri -3</vt:lpstr>
      <vt:lpstr> Acil Durum Müdahale ve Tahliye Yöntemleri -1 </vt:lpstr>
      <vt:lpstr>Slayt 19</vt:lpstr>
      <vt:lpstr>Slayt 20</vt:lpstr>
      <vt:lpstr>Tahliye</vt:lpstr>
      <vt:lpstr>Slayt 22</vt:lpstr>
      <vt:lpstr>Kaçış Yolu Kapıları</vt:lpstr>
      <vt:lpstr>Kurtarma</vt:lpstr>
      <vt:lpstr>Kurtarma</vt:lpstr>
      <vt:lpstr>Yangında Kurtarma -1  </vt:lpstr>
      <vt:lpstr>Yangında Kurtarma -2</vt:lpstr>
      <vt:lpstr>Özet</vt:lpstr>
      <vt:lpstr>Slayt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zeliha turan</cp:lastModifiedBy>
  <cp:revision>215</cp:revision>
  <dcterms:created xsi:type="dcterms:W3CDTF">2016-01-07T07:25:17Z</dcterms:created>
  <dcterms:modified xsi:type="dcterms:W3CDTF">2018-11-08T08:24:05Z</dcterms:modified>
</cp:coreProperties>
</file>