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2"/>
  </p:sldMasterIdLst>
  <p:notesMasterIdLst>
    <p:notesMasterId r:id="rId69"/>
  </p:notesMasterIdLst>
  <p:handoutMasterIdLst>
    <p:handoutMasterId r:id="rId70"/>
  </p:handoutMasterIdLst>
  <p:sldIdLst>
    <p:sldId id="256" r:id="rId3"/>
    <p:sldId id="276" r:id="rId4"/>
    <p:sldId id="275" r:id="rId5"/>
    <p:sldId id="290" r:id="rId6"/>
    <p:sldId id="351" r:id="rId7"/>
    <p:sldId id="365" r:id="rId8"/>
    <p:sldId id="349" r:id="rId9"/>
    <p:sldId id="307" r:id="rId10"/>
    <p:sldId id="308" r:id="rId11"/>
    <p:sldId id="309" r:id="rId12"/>
    <p:sldId id="310" r:id="rId13"/>
    <p:sldId id="311" r:id="rId14"/>
    <p:sldId id="298" r:id="rId15"/>
    <p:sldId id="350" r:id="rId16"/>
    <p:sldId id="322" r:id="rId17"/>
    <p:sldId id="291" r:id="rId18"/>
    <p:sldId id="314" r:id="rId19"/>
    <p:sldId id="305" r:id="rId20"/>
    <p:sldId id="306" r:id="rId21"/>
    <p:sldId id="356" r:id="rId22"/>
    <p:sldId id="364" r:id="rId23"/>
    <p:sldId id="354" r:id="rId24"/>
    <p:sldId id="328" r:id="rId25"/>
    <p:sldId id="329" r:id="rId26"/>
    <p:sldId id="355" r:id="rId27"/>
    <p:sldId id="342" r:id="rId28"/>
    <p:sldId id="327" r:id="rId29"/>
    <p:sldId id="345" r:id="rId30"/>
    <p:sldId id="357" r:id="rId31"/>
    <p:sldId id="358" r:id="rId32"/>
    <p:sldId id="359" r:id="rId33"/>
    <p:sldId id="360" r:id="rId34"/>
    <p:sldId id="361" r:id="rId35"/>
    <p:sldId id="353" r:id="rId36"/>
    <p:sldId id="321" r:id="rId37"/>
    <p:sldId id="352" r:id="rId38"/>
    <p:sldId id="366" r:id="rId39"/>
    <p:sldId id="313" r:id="rId40"/>
    <p:sldId id="301" r:id="rId41"/>
    <p:sldId id="302" r:id="rId42"/>
    <p:sldId id="303" r:id="rId43"/>
    <p:sldId id="299" r:id="rId44"/>
    <p:sldId id="362" r:id="rId45"/>
    <p:sldId id="375" r:id="rId46"/>
    <p:sldId id="367" r:id="rId47"/>
    <p:sldId id="368" r:id="rId48"/>
    <p:sldId id="369" r:id="rId49"/>
    <p:sldId id="370" r:id="rId50"/>
    <p:sldId id="371" r:id="rId51"/>
    <p:sldId id="372" r:id="rId52"/>
    <p:sldId id="373" r:id="rId53"/>
    <p:sldId id="363" r:id="rId54"/>
    <p:sldId id="376" r:id="rId55"/>
    <p:sldId id="377" r:id="rId56"/>
    <p:sldId id="378" r:id="rId57"/>
    <p:sldId id="379" r:id="rId58"/>
    <p:sldId id="384" r:id="rId59"/>
    <p:sldId id="385" r:id="rId60"/>
    <p:sldId id="380" r:id="rId61"/>
    <p:sldId id="381" r:id="rId62"/>
    <p:sldId id="386" r:id="rId63"/>
    <p:sldId id="382" r:id="rId64"/>
    <p:sldId id="388" r:id="rId65"/>
    <p:sldId id="389" r:id="rId66"/>
    <p:sldId id="340" r:id="rId67"/>
    <p:sldId id="273" r:id="rId68"/>
  </p:sldIdLst>
  <p:sldSz cx="12188825" cy="6858000"/>
  <p:notesSz cx="6888163" cy="10020300"/>
  <p:custDataLst>
    <p:tags r:id="rId7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792">
          <p15:clr>
            <a:srgbClr val="A4A3A4"/>
          </p15:clr>
        </p15:guide>
        <p15:guide id="3" orient="horz" pos="1152">
          <p15:clr>
            <a:srgbClr val="A4A3A4"/>
          </p15:clr>
        </p15:guide>
        <p15:guide id="4" orient="horz" pos="3168">
          <p15:clr>
            <a:srgbClr val="A4A3A4"/>
          </p15:clr>
        </p15:guide>
        <p15:guide id="5" pos="3839">
          <p15:clr>
            <a:srgbClr val="A4A3A4"/>
          </p15:clr>
        </p15:guide>
        <p15:guide id="6" pos="815">
          <p15:clr>
            <a:srgbClr val="A4A3A4"/>
          </p15:clr>
        </p15:guide>
        <p15:guide id="7" pos="6863">
          <p15:clr>
            <a:srgbClr val="A4A3A4"/>
          </p15:clr>
        </p15:guide>
        <p15:guide id="8" pos="959">
          <p15:clr>
            <a:srgbClr val="A4A3A4"/>
          </p15:clr>
        </p15:guide>
        <p15:guide id="9" pos="6719">
          <p15:clr>
            <a:srgbClr val="A4A3A4"/>
          </p15:clr>
        </p15:guide>
        <p15:guide id="10" pos="4991">
          <p15:clr>
            <a:srgbClr val="A4A3A4"/>
          </p15:clr>
        </p15:guide>
        <p15:guide id="11" pos="671">
          <p15:clr>
            <a:srgbClr val="A4A3A4"/>
          </p15:clr>
        </p15:guide>
        <p15:guide id="12" pos="7007">
          <p15:clr>
            <a:srgbClr val="A4A3A4"/>
          </p15:clr>
        </p15:guide>
        <p15:guide id="13" pos="350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9999FF"/>
    <a:srgbClr val="FF7C80"/>
    <a:srgbClr val="767E1B"/>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0" autoAdjust="0"/>
    <p:restoredTop sz="93186" autoAdjust="0"/>
  </p:normalViewPr>
  <p:slideViewPr>
    <p:cSldViewPr>
      <p:cViewPr varScale="1">
        <p:scale>
          <a:sx n="106" d="100"/>
          <a:sy n="106" d="100"/>
        </p:scale>
        <p:origin x="534" y="96"/>
      </p:cViewPr>
      <p:guideLst>
        <p:guide orient="horz" pos="2160"/>
        <p:guide orient="horz" pos="3792"/>
        <p:guide orient="horz" pos="1152"/>
        <p:guide orient="horz" pos="3168"/>
        <p:guide pos="3839"/>
        <p:guide pos="815"/>
        <p:guide pos="6863"/>
        <p:guide pos="959"/>
        <p:guide pos="6719"/>
        <p:guide pos="4991"/>
        <p:guide pos="671"/>
        <p:guide pos="7007"/>
        <p:guide pos="3503"/>
      </p:guideLst>
    </p:cSldViewPr>
  </p:slideViewPr>
  <p:notesTextViewPr>
    <p:cViewPr>
      <p:scale>
        <a:sx n="1" d="1"/>
        <a:sy n="1" d="1"/>
      </p:scale>
      <p:origin x="0" y="0"/>
    </p:cViewPr>
  </p:notesTextViewPr>
  <p:notesViewPr>
    <p:cSldViewPr>
      <p:cViewPr varScale="1">
        <p:scale>
          <a:sx n="82" d="100"/>
          <a:sy n="82" d="100"/>
        </p:scale>
        <p:origin x="141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ags" Target="tags/tag1.xml"/></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ata2.xml.rels><?xml version="1.0" encoding="UTF-8" standalone="yes"?>
<Relationships xmlns="http://schemas.openxmlformats.org/package/2006/relationships"><Relationship Id="rId1" Type="http://schemas.openxmlformats.org/officeDocument/2006/relationships/image" Target="../media/image4.jpg"/></Relationships>
</file>

<file path=ppt/diagrams/_rels/data3.xml.rels><?xml version="1.0" encoding="UTF-8" standalone="yes"?>
<Relationships xmlns="http://schemas.openxmlformats.org/package/2006/relationships"><Relationship Id="rId1" Type="http://schemas.openxmlformats.org/officeDocument/2006/relationships/image" Target="../media/image4.jpg"/></Relationships>
</file>

<file path=ppt/diagrams/_rels/data4.xml.rels><?xml version="1.0" encoding="UTF-8" standalone="yes"?>
<Relationships xmlns="http://schemas.openxmlformats.org/package/2006/relationships"><Relationship Id="rId1" Type="http://schemas.openxmlformats.org/officeDocument/2006/relationships/image" Target="../media/image4.jpg"/></Relationships>
</file>

<file path=ppt/diagrams/_rels/data5.xml.rels><?xml version="1.0" encoding="UTF-8" standalone="yes"?>
<Relationships xmlns="http://schemas.openxmlformats.org/package/2006/relationships"><Relationship Id="rId1" Type="http://schemas.openxmlformats.org/officeDocument/2006/relationships/image" Target="../media/image4.jpg"/></Relationships>
</file>

<file path=ppt/diagrams/_rels/data6.xml.rels><?xml version="1.0" encoding="UTF-8" standalone="yes"?>
<Relationships xmlns="http://schemas.openxmlformats.org/package/2006/relationships"><Relationship Id="rId1" Type="http://schemas.openxmlformats.org/officeDocument/2006/relationships/image" Target="../media/image4.jpg"/></Relationships>
</file>

<file path=ppt/diagrams/_rels/data7.xml.rels><?xml version="1.0" encoding="UTF-8" standalone="yes"?>
<Relationships xmlns="http://schemas.openxmlformats.org/package/2006/relationships"><Relationship Id="rId1" Type="http://schemas.openxmlformats.org/officeDocument/2006/relationships/image" Target="../media/image4.jpg"/></Relationships>
</file>

<file path=ppt/diagrams/_rels/data8.xml.rels><?xml version="1.0" encoding="UTF-8" standalone="yes"?>
<Relationships xmlns="http://schemas.openxmlformats.org/package/2006/relationships"><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g"/></Relationships>
</file>

<file path=ppt/diagrams/_rels/drawing3.xml.rels><?xml version="1.0" encoding="UTF-8" standalone="yes"?>
<Relationships xmlns="http://schemas.openxmlformats.org/package/2006/relationships"><Relationship Id="rId1" Type="http://schemas.openxmlformats.org/officeDocument/2006/relationships/image" Target="../media/image4.jpg"/></Relationships>
</file>

<file path=ppt/diagrams/_rels/drawing4.xml.rels><?xml version="1.0" encoding="UTF-8" standalone="yes"?>
<Relationships xmlns="http://schemas.openxmlformats.org/package/2006/relationships"><Relationship Id="rId1" Type="http://schemas.openxmlformats.org/officeDocument/2006/relationships/image" Target="../media/image4.jpg"/></Relationships>
</file>

<file path=ppt/diagrams/_rels/drawing5.xml.rels><?xml version="1.0" encoding="UTF-8" standalone="yes"?>
<Relationships xmlns="http://schemas.openxmlformats.org/package/2006/relationships"><Relationship Id="rId1" Type="http://schemas.openxmlformats.org/officeDocument/2006/relationships/image" Target="../media/image4.jpg"/></Relationships>
</file>

<file path=ppt/diagrams/_rels/drawing6.xml.rels><?xml version="1.0" encoding="UTF-8" standalone="yes"?>
<Relationships xmlns="http://schemas.openxmlformats.org/package/2006/relationships"><Relationship Id="rId1" Type="http://schemas.openxmlformats.org/officeDocument/2006/relationships/image" Target="../media/image4.jpg"/></Relationships>
</file>

<file path=ppt/diagrams/_rels/drawing7.xml.rels><?xml version="1.0" encoding="UTF-8" standalone="yes"?>
<Relationships xmlns="http://schemas.openxmlformats.org/package/2006/relationships"><Relationship Id="rId1" Type="http://schemas.openxmlformats.org/officeDocument/2006/relationships/image" Target="../media/image4.jpg"/></Relationships>
</file>

<file path=ppt/diagrams/_rels/drawing8.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A21A58-98D7-4723-A06B-7C51D29D818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5B8CEF4-D9A9-49F7-9D0D-A7BE20F16132}">
      <dgm:prSet phldrT="[Metin]"/>
      <dgm:spPr/>
      <dgm:t>
        <a:bodyPr/>
        <a:lstStyle/>
        <a:p>
          <a:r>
            <a:rPr lang="tr-TR" dirty="0"/>
            <a:t> </a:t>
          </a:r>
        </a:p>
      </dgm:t>
    </dgm:pt>
    <dgm:pt modelId="{B5A1484F-88F5-4E97-8F51-74E4A4A596D3}" type="sibTrans" cxnId="{036BB017-3A64-4D24-8F5C-44020C02D29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tr-TR"/>
        </a:p>
      </dgm:t>
    </dgm:pt>
    <dgm:pt modelId="{3A611FAC-96D0-4251-8045-77C957BF04DF}" type="parTrans" cxnId="{036BB017-3A64-4D24-8F5C-44020C02D291}">
      <dgm:prSet/>
      <dgm:spPr/>
      <dgm:t>
        <a:bodyPr/>
        <a:lstStyle/>
        <a:p>
          <a:endParaRPr lang="tr-TR"/>
        </a:p>
      </dgm:t>
    </dgm:pt>
    <dgm:pt modelId="{3287C75D-1985-4128-B6CF-EA7A7AF7C8F3}" type="pres">
      <dgm:prSet presAssocID="{4EA21A58-98D7-4723-A06B-7C51D29D818C}" presName="Name0" presStyleCnt="0">
        <dgm:presLayoutVars>
          <dgm:chMax val="7"/>
          <dgm:chPref val="7"/>
          <dgm:dir/>
        </dgm:presLayoutVars>
      </dgm:prSet>
      <dgm:spPr/>
    </dgm:pt>
    <dgm:pt modelId="{0FB3948E-5E74-406D-A2D3-19D012407B9E}" type="pres">
      <dgm:prSet presAssocID="{4EA21A58-98D7-4723-A06B-7C51D29D818C}" presName="Name1" presStyleCnt="0"/>
      <dgm:spPr/>
    </dgm:pt>
    <dgm:pt modelId="{E84885D5-B1F6-4D8C-8EF1-46FBD57D5CD4}" type="pres">
      <dgm:prSet presAssocID="{B5A1484F-88F5-4E97-8F51-74E4A4A596D3}" presName="picture_1" presStyleCnt="0"/>
      <dgm:spPr/>
    </dgm:pt>
    <dgm:pt modelId="{BE816FAA-B940-427E-A8EA-3E19391FE8DA}" type="pres">
      <dgm:prSet presAssocID="{B5A1484F-88F5-4E97-8F51-74E4A4A596D3}" presName="pictureRepeatNode" presStyleLbl="alignImgPlace1" presStyleIdx="0" presStyleCnt="1" custLinFactNeighborX="-44682" custLinFactNeighborY="-10980"/>
      <dgm:spPr/>
    </dgm:pt>
    <dgm:pt modelId="{05411D46-804B-4FFB-B741-6679D3221632}" type="pres">
      <dgm:prSet presAssocID="{35B8CEF4-D9A9-49F7-9D0D-A7BE20F16132}" presName="text_1" presStyleLbl="node1" presStyleIdx="0" presStyleCnt="0">
        <dgm:presLayoutVars>
          <dgm:bulletEnabled val="1"/>
        </dgm:presLayoutVars>
      </dgm:prSet>
      <dgm:spPr/>
    </dgm:pt>
  </dgm:ptLst>
  <dgm:cxnLst>
    <dgm:cxn modelId="{036BB017-3A64-4D24-8F5C-44020C02D291}" srcId="{4EA21A58-98D7-4723-A06B-7C51D29D818C}" destId="{35B8CEF4-D9A9-49F7-9D0D-A7BE20F16132}" srcOrd="0" destOrd="0" parTransId="{3A611FAC-96D0-4251-8045-77C957BF04DF}" sibTransId="{B5A1484F-88F5-4E97-8F51-74E4A4A596D3}"/>
    <dgm:cxn modelId="{13019E77-FA52-41DA-93D8-07EA52068615}" type="presOf" srcId="{4EA21A58-98D7-4723-A06B-7C51D29D818C}" destId="{3287C75D-1985-4128-B6CF-EA7A7AF7C8F3}" srcOrd="0" destOrd="0" presId="urn:microsoft.com/office/officeart/2008/layout/CircularPictureCallout"/>
    <dgm:cxn modelId="{47FF21CA-4A9B-4338-87C1-4A1BE5977D39}" type="presOf" srcId="{B5A1484F-88F5-4E97-8F51-74E4A4A596D3}" destId="{BE816FAA-B940-427E-A8EA-3E19391FE8DA}" srcOrd="0" destOrd="0" presId="urn:microsoft.com/office/officeart/2008/layout/CircularPictureCallout"/>
    <dgm:cxn modelId="{533A22FC-7703-4664-A571-CBCB26FC1FC2}" type="presOf" srcId="{35B8CEF4-D9A9-49F7-9D0D-A7BE20F16132}" destId="{05411D46-804B-4FFB-B741-6679D3221632}" srcOrd="0" destOrd="0" presId="urn:microsoft.com/office/officeart/2008/layout/CircularPictureCallout"/>
    <dgm:cxn modelId="{9529BCB8-8648-429F-9E59-93F6F6624254}" type="presParOf" srcId="{3287C75D-1985-4128-B6CF-EA7A7AF7C8F3}" destId="{0FB3948E-5E74-406D-A2D3-19D012407B9E}" srcOrd="0" destOrd="0" presId="urn:microsoft.com/office/officeart/2008/layout/CircularPictureCallout"/>
    <dgm:cxn modelId="{E8ABB424-FF75-4ECB-9A6B-10E6C1DF237F}" type="presParOf" srcId="{0FB3948E-5E74-406D-A2D3-19D012407B9E}" destId="{E84885D5-B1F6-4D8C-8EF1-46FBD57D5CD4}" srcOrd="0" destOrd="0" presId="urn:microsoft.com/office/officeart/2008/layout/CircularPictureCallout"/>
    <dgm:cxn modelId="{48CDB325-E6E6-49C7-A7B8-6D136536552C}" type="presParOf" srcId="{E84885D5-B1F6-4D8C-8EF1-46FBD57D5CD4}" destId="{BE816FAA-B940-427E-A8EA-3E19391FE8DA}" srcOrd="0" destOrd="0" presId="urn:microsoft.com/office/officeart/2008/layout/CircularPictureCallout"/>
    <dgm:cxn modelId="{211DF9C8-CA44-4FB8-88D5-990620AD6CC2}" type="presParOf" srcId="{0FB3948E-5E74-406D-A2D3-19D012407B9E}" destId="{05411D46-804B-4FFB-B741-6679D3221632}"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A21A58-98D7-4723-A06B-7C51D29D818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5B8CEF4-D9A9-49F7-9D0D-A7BE20F16132}">
      <dgm:prSet phldrT="[Metin]"/>
      <dgm:spPr/>
      <dgm:t>
        <a:bodyPr/>
        <a:lstStyle/>
        <a:p>
          <a:r>
            <a:rPr lang="tr-TR" dirty="0"/>
            <a:t> </a:t>
          </a:r>
        </a:p>
      </dgm:t>
    </dgm:pt>
    <dgm:pt modelId="{B5A1484F-88F5-4E97-8F51-74E4A4A596D3}" type="sibTrans" cxnId="{036BB017-3A64-4D24-8F5C-44020C02D29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tr-TR"/>
        </a:p>
      </dgm:t>
    </dgm:pt>
    <dgm:pt modelId="{3A611FAC-96D0-4251-8045-77C957BF04DF}" type="parTrans" cxnId="{036BB017-3A64-4D24-8F5C-44020C02D291}">
      <dgm:prSet/>
      <dgm:spPr/>
      <dgm:t>
        <a:bodyPr/>
        <a:lstStyle/>
        <a:p>
          <a:endParaRPr lang="tr-TR"/>
        </a:p>
      </dgm:t>
    </dgm:pt>
    <dgm:pt modelId="{3287C75D-1985-4128-B6CF-EA7A7AF7C8F3}" type="pres">
      <dgm:prSet presAssocID="{4EA21A58-98D7-4723-A06B-7C51D29D818C}" presName="Name0" presStyleCnt="0">
        <dgm:presLayoutVars>
          <dgm:chMax val="7"/>
          <dgm:chPref val="7"/>
          <dgm:dir/>
        </dgm:presLayoutVars>
      </dgm:prSet>
      <dgm:spPr/>
    </dgm:pt>
    <dgm:pt modelId="{0FB3948E-5E74-406D-A2D3-19D012407B9E}" type="pres">
      <dgm:prSet presAssocID="{4EA21A58-98D7-4723-A06B-7C51D29D818C}" presName="Name1" presStyleCnt="0"/>
      <dgm:spPr/>
    </dgm:pt>
    <dgm:pt modelId="{E84885D5-B1F6-4D8C-8EF1-46FBD57D5CD4}" type="pres">
      <dgm:prSet presAssocID="{B5A1484F-88F5-4E97-8F51-74E4A4A596D3}" presName="picture_1" presStyleCnt="0"/>
      <dgm:spPr/>
    </dgm:pt>
    <dgm:pt modelId="{BE816FAA-B940-427E-A8EA-3E19391FE8DA}" type="pres">
      <dgm:prSet presAssocID="{B5A1484F-88F5-4E97-8F51-74E4A4A596D3}" presName="pictureRepeatNode" presStyleLbl="alignImgPlace1" presStyleIdx="0" presStyleCnt="1" custLinFactNeighborX="-44682" custLinFactNeighborY="-10980"/>
      <dgm:spPr/>
    </dgm:pt>
    <dgm:pt modelId="{05411D46-804B-4FFB-B741-6679D3221632}" type="pres">
      <dgm:prSet presAssocID="{35B8CEF4-D9A9-49F7-9D0D-A7BE20F16132}" presName="text_1" presStyleLbl="node1" presStyleIdx="0" presStyleCnt="0">
        <dgm:presLayoutVars>
          <dgm:bulletEnabled val="1"/>
        </dgm:presLayoutVars>
      </dgm:prSet>
      <dgm:spPr/>
    </dgm:pt>
  </dgm:ptLst>
  <dgm:cxnLst>
    <dgm:cxn modelId="{036BB017-3A64-4D24-8F5C-44020C02D291}" srcId="{4EA21A58-98D7-4723-A06B-7C51D29D818C}" destId="{35B8CEF4-D9A9-49F7-9D0D-A7BE20F16132}" srcOrd="0" destOrd="0" parTransId="{3A611FAC-96D0-4251-8045-77C957BF04DF}" sibTransId="{B5A1484F-88F5-4E97-8F51-74E4A4A596D3}"/>
    <dgm:cxn modelId="{13019E77-FA52-41DA-93D8-07EA52068615}" type="presOf" srcId="{4EA21A58-98D7-4723-A06B-7C51D29D818C}" destId="{3287C75D-1985-4128-B6CF-EA7A7AF7C8F3}" srcOrd="0" destOrd="0" presId="urn:microsoft.com/office/officeart/2008/layout/CircularPictureCallout"/>
    <dgm:cxn modelId="{47FF21CA-4A9B-4338-87C1-4A1BE5977D39}" type="presOf" srcId="{B5A1484F-88F5-4E97-8F51-74E4A4A596D3}" destId="{BE816FAA-B940-427E-A8EA-3E19391FE8DA}" srcOrd="0" destOrd="0" presId="urn:microsoft.com/office/officeart/2008/layout/CircularPictureCallout"/>
    <dgm:cxn modelId="{533A22FC-7703-4664-A571-CBCB26FC1FC2}" type="presOf" srcId="{35B8CEF4-D9A9-49F7-9D0D-A7BE20F16132}" destId="{05411D46-804B-4FFB-B741-6679D3221632}" srcOrd="0" destOrd="0" presId="urn:microsoft.com/office/officeart/2008/layout/CircularPictureCallout"/>
    <dgm:cxn modelId="{9529BCB8-8648-429F-9E59-93F6F6624254}" type="presParOf" srcId="{3287C75D-1985-4128-B6CF-EA7A7AF7C8F3}" destId="{0FB3948E-5E74-406D-A2D3-19D012407B9E}" srcOrd="0" destOrd="0" presId="urn:microsoft.com/office/officeart/2008/layout/CircularPictureCallout"/>
    <dgm:cxn modelId="{E8ABB424-FF75-4ECB-9A6B-10E6C1DF237F}" type="presParOf" srcId="{0FB3948E-5E74-406D-A2D3-19D012407B9E}" destId="{E84885D5-B1F6-4D8C-8EF1-46FBD57D5CD4}" srcOrd="0" destOrd="0" presId="urn:microsoft.com/office/officeart/2008/layout/CircularPictureCallout"/>
    <dgm:cxn modelId="{48CDB325-E6E6-49C7-A7B8-6D136536552C}" type="presParOf" srcId="{E84885D5-B1F6-4D8C-8EF1-46FBD57D5CD4}" destId="{BE816FAA-B940-427E-A8EA-3E19391FE8DA}" srcOrd="0" destOrd="0" presId="urn:microsoft.com/office/officeart/2008/layout/CircularPictureCallout"/>
    <dgm:cxn modelId="{211DF9C8-CA44-4FB8-88D5-990620AD6CC2}" type="presParOf" srcId="{0FB3948E-5E74-406D-A2D3-19D012407B9E}" destId="{05411D46-804B-4FFB-B741-6679D3221632}"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A21A58-98D7-4723-A06B-7C51D29D818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5B8CEF4-D9A9-49F7-9D0D-A7BE20F16132}">
      <dgm:prSet phldrT="[Metin]"/>
      <dgm:spPr/>
      <dgm:t>
        <a:bodyPr/>
        <a:lstStyle/>
        <a:p>
          <a:r>
            <a:rPr lang="tr-TR" dirty="0"/>
            <a:t> </a:t>
          </a:r>
        </a:p>
      </dgm:t>
    </dgm:pt>
    <dgm:pt modelId="{B5A1484F-88F5-4E97-8F51-74E4A4A596D3}" type="sibTrans" cxnId="{036BB017-3A64-4D24-8F5C-44020C02D29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tr-TR"/>
        </a:p>
      </dgm:t>
    </dgm:pt>
    <dgm:pt modelId="{3A611FAC-96D0-4251-8045-77C957BF04DF}" type="parTrans" cxnId="{036BB017-3A64-4D24-8F5C-44020C02D291}">
      <dgm:prSet/>
      <dgm:spPr/>
      <dgm:t>
        <a:bodyPr/>
        <a:lstStyle/>
        <a:p>
          <a:endParaRPr lang="tr-TR"/>
        </a:p>
      </dgm:t>
    </dgm:pt>
    <dgm:pt modelId="{3287C75D-1985-4128-B6CF-EA7A7AF7C8F3}" type="pres">
      <dgm:prSet presAssocID="{4EA21A58-98D7-4723-A06B-7C51D29D818C}" presName="Name0" presStyleCnt="0">
        <dgm:presLayoutVars>
          <dgm:chMax val="7"/>
          <dgm:chPref val="7"/>
          <dgm:dir/>
        </dgm:presLayoutVars>
      </dgm:prSet>
      <dgm:spPr/>
    </dgm:pt>
    <dgm:pt modelId="{0FB3948E-5E74-406D-A2D3-19D012407B9E}" type="pres">
      <dgm:prSet presAssocID="{4EA21A58-98D7-4723-A06B-7C51D29D818C}" presName="Name1" presStyleCnt="0"/>
      <dgm:spPr/>
    </dgm:pt>
    <dgm:pt modelId="{E84885D5-B1F6-4D8C-8EF1-46FBD57D5CD4}" type="pres">
      <dgm:prSet presAssocID="{B5A1484F-88F5-4E97-8F51-74E4A4A596D3}" presName="picture_1" presStyleCnt="0"/>
      <dgm:spPr/>
    </dgm:pt>
    <dgm:pt modelId="{BE816FAA-B940-427E-A8EA-3E19391FE8DA}" type="pres">
      <dgm:prSet presAssocID="{B5A1484F-88F5-4E97-8F51-74E4A4A596D3}" presName="pictureRepeatNode" presStyleLbl="alignImgPlace1" presStyleIdx="0" presStyleCnt="1" custLinFactNeighborX="-44682" custLinFactNeighborY="-10980"/>
      <dgm:spPr/>
    </dgm:pt>
    <dgm:pt modelId="{05411D46-804B-4FFB-B741-6679D3221632}" type="pres">
      <dgm:prSet presAssocID="{35B8CEF4-D9A9-49F7-9D0D-A7BE20F16132}" presName="text_1" presStyleLbl="node1" presStyleIdx="0" presStyleCnt="0">
        <dgm:presLayoutVars>
          <dgm:bulletEnabled val="1"/>
        </dgm:presLayoutVars>
      </dgm:prSet>
      <dgm:spPr/>
    </dgm:pt>
  </dgm:ptLst>
  <dgm:cxnLst>
    <dgm:cxn modelId="{036BB017-3A64-4D24-8F5C-44020C02D291}" srcId="{4EA21A58-98D7-4723-A06B-7C51D29D818C}" destId="{35B8CEF4-D9A9-49F7-9D0D-A7BE20F16132}" srcOrd="0" destOrd="0" parTransId="{3A611FAC-96D0-4251-8045-77C957BF04DF}" sibTransId="{B5A1484F-88F5-4E97-8F51-74E4A4A596D3}"/>
    <dgm:cxn modelId="{13019E77-FA52-41DA-93D8-07EA52068615}" type="presOf" srcId="{4EA21A58-98D7-4723-A06B-7C51D29D818C}" destId="{3287C75D-1985-4128-B6CF-EA7A7AF7C8F3}" srcOrd="0" destOrd="0" presId="urn:microsoft.com/office/officeart/2008/layout/CircularPictureCallout"/>
    <dgm:cxn modelId="{47FF21CA-4A9B-4338-87C1-4A1BE5977D39}" type="presOf" srcId="{B5A1484F-88F5-4E97-8F51-74E4A4A596D3}" destId="{BE816FAA-B940-427E-A8EA-3E19391FE8DA}" srcOrd="0" destOrd="0" presId="urn:microsoft.com/office/officeart/2008/layout/CircularPictureCallout"/>
    <dgm:cxn modelId="{533A22FC-7703-4664-A571-CBCB26FC1FC2}" type="presOf" srcId="{35B8CEF4-D9A9-49F7-9D0D-A7BE20F16132}" destId="{05411D46-804B-4FFB-B741-6679D3221632}" srcOrd="0" destOrd="0" presId="urn:microsoft.com/office/officeart/2008/layout/CircularPictureCallout"/>
    <dgm:cxn modelId="{9529BCB8-8648-429F-9E59-93F6F6624254}" type="presParOf" srcId="{3287C75D-1985-4128-B6CF-EA7A7AF7C8F3}" destId="{0FB3948E-5E74-406D-A2D3-19D012407B9E}" srcOrd="0" destOrd="0" presId="urn:microsoft.com/office/officeart/2008/layout/CircularPictureCallout"/>
    <dgm:cxn modelId="{E8ABB424-FF75-4ECB-9A6B-10E6C1DF237F}" type="presParOf" srcId="{0FB3948E-5E74-406D-A2D3-19D012407B9E}" destId="{E84885D5-B1F6-4D8C-8EF1-46FBD57D5CD4}" srcOrd="0" destOrd="0" presId="urn:microsoft.com/office/officeart/2008/layout/CircularPictureCallout"/>
    <dgm:cxn modelId="{48CDB325-E6E6-49C7-A7B8-6D136536552C}" type="presParOf" srcId="{E84885D5-B1F6-4D8C-8EF1-46FBD57D5CD4}" destId="{BE816FAA-B940-427E-A8EA-3E19391FE8DA}" srcOrd="0" destOrd="0" presId="urn:microsoft.com/office/officeart/2008/layout/CircularPictureCallout"/>
    <dgm:cxn modelId="{211DF9C8-CA44-4FB8-88D5-990620AD6CC2}" type="presParOf" srcId="{0FB3948E-5E74-406D-A2D3-19D012407B9E}" destId="{05411D46-804B-4FFB-B741-6679D3221632}"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A21A58-98D7-4723-A06B-7C51D29D818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5B8CEF4-D9A9-49F7-9D0D-A7BE20F16132}">
      <dgm:prSet phldrT="[Metin]"/>
      <dgm:spPr/>
      <dgm:t>
        <a:bodyPr/>
        <a:lstStyle/>
        <a:p>
          <a:r>
            <a:rPr lang="tr-TR" dirty="0"/>
            <a:t> </a:t>
          </a:r>
        </a:p>
      </dgm:t>
    </dgm:pt>
    <dgm:pt modelId="{B5A1484F-88F5-4E97-8F51-74E4A4A596D3}" type="sibTrans" cxnId="{036BB017-3A64-4D24-8F5C-44020C02D29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tr-TR"/>
        </a:p>
      </dgm:t>
    </dgm:pt>
    <dgm:pt modelId="{3A611FAC-96D0-4251-8045-77C957BF04DF}" type="parTrans" cxnId="{036BB017-3A64-4D24-8F5C-44020C02D291}">
      <dgm:prSet/>
      <dgm:spPr/>
      <dgm:t>
        <a:bodyPr/>
        <a:lstStyle/>
        <a:p>
          <a:endParaRPr lang="tr-TR"/>
        </a:p>
      </dgm:t>
    </dgm:pt>
    <dgm:pt modelId="{3287C75D-1985-4128-B6CF-EA7A7AF7C8F3}" type="pres">
      <dgm:prSet presAssocID="{4EA21A58-98D7-4723-A06B-7C51D29D818C}" presName="Name0" presStyleCnt="0">
        <dgm:presLayoutVars>
          <dgm:chMax val="7"/>
          <dgm:chPref val="7"/>
          <dgm:dir/>
        </dgm:presLayoutVars>
      </dgm:prSet>
      <dgm:spPr/>
    </dgm:pt>
    <dgm:pt modelId="{0FB3948E-5E74-406D-A2D3-19D012407B9E}" type="pres">
      <dgm:prSet presAssocID="{4EA21A58-98D7-4723-A06B-7C51D29D818C}" presName="Name1" presStyleCnt="0"/>
      <dgm:spPr/>
    </dgm:pt>
    <dgm:pt modelId="{E84885D5-B1F6-4D8C-8EF1-46FBD57D5CD4}" type="pres">
      <dgm:prSet presAssocID="{B5A1484F-88F5-4E97-8F51-74E4A4A596D3}" presName="picture_1" presStyleCnt="0"/>
      <dgm:spPr/>
    </dgm:pt>
    <dgm:pt modelId="{BE816FAA-B940-427E-A8EA-3E19391FE8DA}" type="pres">
      <dgm:prSet presAssocID="{B5A1484F-88F5-4E97-8F51-74E4A4A596D3}" presName="pictureRepeatNode" presStyleLbl="alignImgPlace1" presStyleIdx="0" presStyleCnt="1" custLinFactNeighborX="-44682" custLinFactNeighborY="-10980"/>
      <dgm:spPr/>
    </dgm:pt>
    <dgm:pt modelId="{05411D46-804B-4FFB-B741-6679D3221632}" type="pres">
      <dgm:prSet presAssocID="{35B8CEF4-D9A9-49F7-9D0D-A7BE20F16132}" presName="text_1" presStyleLbl="node1" presStyleIdx="0" presStyleCnt="0">
        <dgm:presLayoutVars>
          <dgm:bulletEnabled val="1"/>
        </dgm:presLayoutVars>
      </dgm:prSet>
      <dgm:spPr/>
    </dgm:pt>
  </dgm:ptLst>
  <dgm:cxnLst>
    <dgm:cxn modelId="{036BB017-3A64-4D24-8F5C-44020C02D291}" srcId="{4EA21A58-98D7-4723-A06B-7C51D29D818C}" destId="{35B8CEF4-D9A9-49F7-9D0D-A7BE20F16132}" srcOrd="0" destOrd="0" parTransId="{3A611FAC-96D0-4251-8045-77C957BF04DF}" sibTransId="{B5A1484F-88F5-4E97-8F51-74E4A4A596D3}"/>
    <dgm:cxn modelId="{13019E77-FA52-41DA-93D8-07EA52068615}" type="presOf" srcId="{4EA21A58-98D7-4723-A06B-7C51D29D818C}" destId="{3287C75D-1985-4128-B6CF-EA7A7AF7C8F3}" srcOrd="0" destOrd="0" presId="urn:microsoft.com/office/officeart/2008/layout/CircularPictureCallout"/>
    <dgm:cxn modelId="{47FF21CA-4A9B-4338-87C1-4A1BE5977D39}" type="presOf" srcId="{B5A1484F-88F5-4E97-8F51-74E4A4A596D3}" destId="{BE816FAA-B940-427E-A8EA-3E19391FE8DA}" srcOrd="0" destOrd="0" presId="urn:microsoft.com/office/officeart/2008/layout/CircularPictureCallout"/>
    <dgm:cxn modelId="{533A22FC-7703-4664-A571-CBCB26FC1FC2}" type="presOf" srcId="{35B8CEF4-D9A9-49F7-9D0D-A7BE20F16132}" destId="{05411D46-804B-4FFB-B741-6679D3221632}" srcOrd="0" destOrd="0" presId="urn:microsoft.com/office/officeart/2008/layout/CircularPictureCallout"/>
    <dgm:cxn modelId="{9529BCB8-8648-429F-9E59-93F6F6624254}" type="presParOf" srcId="{3287C75D-1985-4128-B6CF-EA7A7AF7C8F3}" destId="{0FB3948E-5E74-406D-A2D3-19D012407B9E}" srcOrd="0" destOrd="0" presId="urn:microsoft.com/office/officeart/2008/layout/CircularPictureCallout"/>
    <dgm:cxn modelId="{E8ABB424-FF75-4ECB-9A6B-10E6C1DF237F}" type="presParOf" srcId="{0FB3948E-5E74-406D-A2D3-19D012407B9E}" destId="{E84885D5-B1F6-4D8C-8EF1-46FBD57D5CD4}" srcOrd="0" destOrd="0" presId="urn:microsoft.com/office/officeart/2008/layout/CircularPictureCallout"/>
    <dgm:cxn modelId="{48CDB325-E6E6-49C7-A7B8-6D136536552C}" type="presParOf" srcId="{E84885D5-B1F6-4D8C-8EF1-46FBD57D5CD4}" destId="{BE816FAA-B940-427E-A8EA-3E19391FE8DA}" srcOrd="0" destOrd="0" presId="urn:microsoft.com/office/officeart/2008/layout/CircularPictureCallout"/>
    <dgm:cxn modelId="{211DF9C8-CA44-4FB8-88D5-990620AD6CC2}" type="presParOf" srcId="{0FB3948E-5E74-406D-A2D3-19D012407B9E}" destId="{05411D46-804B-4FFB-B741-6679D3221632}"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A21A58-98D7-4723-A06B-7C51D29D818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5B8CEF4-D9A9-49F7-9D0D-A7BE20F16132}">
      <dgm:prSet phldrT="[Metin]"/>
      <dgm:spPr/>
      <dgm:t>
        <a:bodyPr/>
        <a:lstStyle/>
        <a:p>
          <a:r>
            <a:rPr lang="tr-TR" dirty="0"/>
            <a:t> </a:t>
          </a:r>
        </a:p>
      </dgm:t>
    </dgm:pt>
    <dgm:pt modelId="{B5A1484F-88F5-4E97-8F51-74E4A4A596D3}" type="sibTrans" cxnId="{036BB017-3A64-4D24-8F5C-44020C02D29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tr-TR"/>
        </a:p>
      </dgm:t>
    </dgm:pt>
    <dgm:pt modelId="{3A611FAC-96D0-4251-8045-77C957BF04DF}" type="parTrans" cxnId="{036BB017-3A64-4D24-8F5C-44020C02D291}">
      <dgm:prSet/>
      <dgm:spPr/>
      <dgm:t>
        <a:bodyPr/>
        <a:lstStyle/>
        <a:p>
          <a:endParaRPr lang="tr-TR"/>
        </a:p>
      </dgm:t>
    </dgm:pt>
    <dgm:pt modelId="{3287C75D-1985-4128-B6CF-EA7A7AF7C8F3}" type="pres">
      <dgm:prSet presAssocID="{4EA21A58-98D7-4723-A06B-7C51D29D818C}" presName="Name0" presStyleCnt="0">
        <dgm:presLayoutVars>
          <dgm:chMax val="7"/>
          <dgm:chPref val="7"/>
          <dgm:dir/>
        </dgm:presLayoutVars>
      </dgm:prSet>
      <dgm:spPr/>
    </dgm:pt>
    <dgm:pt modelId="{0FB3948E-5E74-406D-A2D3-19D012407B9E}" type="pres">
      <dgm:prSet presAssocID="{4EA21A58-98D7-4723-A06B-7C51D29D818C}" presName="Name1" presStyleCnt="0"/>
      <dgm:spPr/>
    </dgm:pt>
    <dgm:pt modelId="{E84885D5-B1F6-4D8C-8EF1-46FBD57D5CD4}" type="pres">
      <dgm:prSet presAssocID="{B5A1484F-88F5-4E97-8F51-74E4A4A596D3}" presName="picture_1" presStyleCnt="0"/>
      <dgm:spPr/>
    </dgm:pt>
    <dgm:pt modelId="{BE816FAA-B940-427E-A8EA-3E19391FE8DA}" type="pres">
      <dgm:prSet presAssocID="{B5A1484F-88F5-4E97-8F51-74E4A4A596D3}" presName="pictureRepeatNode" presStyleLbl="alignImgPlace1" presStyleIdx="0" presStyleCnt="1" custLinFactNeighborX="-44682" custLinFactNeighborY="-10980"/>
      <dgm:spPr/>
    </dgm:pt>
    <dgm:pt modelId="{05411D46-804B-4FFB-B741-6679D3221632}" type="pres">
      <dgm:prSet presAssocID="{35B8CEF4-D9A9-49F7-9D0D-A7BE20F16132}" presName="text_1" presStyleLbl="node1" presStyleIdx="0" presStyleCnt="0">
        <dgm:presLayoutVars>
          <dgm:bulletEnabled val="1"/>
        </dgm:presLayoutVars>
      </dgm:prSet>
      <dgm:spPr/>
    </dgm:pt>
  </dgm:ptLst>
  <dgm:cxnLst>
    <dgm:cxn modelId="{036BB017-3A64-4D24-8F5C-44020C02D291}" srcId="{4EA21A58-98D7-4723-A06B-7C51D29D818C}" destId="{35B8CEF4-D9A9-49F7-9D0D-A7BE20F16132}" srcOrd="0" destOrd="0" parTransId="{3A611FAC-96D0-4251-8045-77C957BF04DF}" sibTransId="{B5A1484F-88F5-4E97-8F51-74E4A4A596D3}"/>
    <dgm:cxn modelId="{13019E77-FA52-41DA-93D8-07EA52068615}" type="presOf" srcId="{4EA21A58-98D7-4723-A06B-7C51D29D818C}" destId="{3287C75D-1985-4128-B6CF-EA7A7AF7C8F3}" srcOrd="0" destOrd="0" presId="urn:microsoft.com/office/officeart/2008/layout/CircularPictureCallout"/>
    <dgm:cxn modelId="{47FF21CA-4A9B-4338-87C1-4A1BE5977D39}" type="presOf" srcId="{B5A1484F-88F5-4E97-8F51-74E4A4A596D3}" destId="{BE816FAA-B940-427E-A8EA-3E19391FE8DA}" srcOrd="0" destOrd="0" presId="urn:microsoft.com/office/officeart/2008/layout/CircularPictureCallout"/>
    <dgm:cxn modelId="{533A22FC-7703-4664-A571-CBCB26FC1FC2}" type="presOf" srcId="{35B8CEF4-D9A9-49F7-9D0D-A7BE20F16132}" destId="{05411D46-804B-4FFB-B741-6679D3221632}" srcOrd="0" destOrd="0" presId="urn:microsoft.com/office/officeart/2008/layout/CircularPictureCallout"/>
    <dgm:cxn modelId="{9529BCB8-8648-429F-9E59-93F6F6624254}" type="presParOf" srcId="{3287C75D-1985-4128-B6CF-EA7A7AF7C8F3}" destId="{0FB3948E-5E74-406D-A2D3-19D012407B9E}" srcOrd="0" destOrd="0" presId="urn:microsoft.com/office/officeart/2008/layout/CircularPictureCallout"/>
    <dgm:cxn modelId="{E8ABB424-FF75-4ECB-9A6B-10E6C1DF237F}" type="presParOf" srcId="{0FB3948E-5E74-406D-A2D3-19D012407B9E}" destId="{E84885D5-B1F6-4D8C-8EF1-46FBD57D5CD4}" srcOrd="0" destOrd="0" presId="urn:microsoft.com/office/officeart/2008/layout/CircularPictureCallout"/>
    <dgm:cxn modelId="{48CDB325-E6E6-49C7-A7B8-6D136536552C}" type="presParOf" srcId="{E84885D5-B1F6-4D8C-8EF1-46FBD57D5CD4}" destId="{BE816FAA-B940-427E-A8EA-3E19391FE8DA}" srcOrd="0" destOrd="0" presId="urn:microsoft.com/office/officeart/2008/layout/CircularPictureCallout"/>
    <dgm:cxn modelId="{211DF9C8-CA44-4FB8-88D5-990620AD6CC2}" type="presParOf" srcId="{0FB3948E-5E74-406D-A2D3-19D012407B9E}" destId="{05411D46-804B-4FFB-B741-6679D3221632}"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A21A58-98D7-4723-A06B-7C51D29D818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5B8CEF4-D9A9-49F7-9D0D-A7BE20F16132}">
      <dgm:prSet phldrT="[Metin]"/>
      <dgm:spPr/>
      <dgm:t>
        <a:bodyPr/>
        <a:lstStyle/>
        <a:p>
          <a:r>
            <a:rPr lang="tr-TR" dirty="0"/>
            <a:t> </a:t>
          </a:r>
        </a:p>
      </dgm:t>
    </dgm:pt>
    <dgm:pt modelId="{B5A1484F-88F5-4E97-8F51-74E4A4A596D3}" type="sibTrans" cxnId="{036BB017-3A64-4D24-8F5C-44020C02D29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tr-TR"/>
        </a:p>
      </dgm:t>
    </dgm:pt>
    <dgm:pt modelId="{3A611FAC-96D0-4251-8045-77C957BF04DF}" type="parTrans" cxnId="{036BB017-3A64-4D24-8F5C-44020C02D291}">
      <dgm:prSet/>
      <dgm:spPr/>
      <dgm:t>
        <a:bodyPr/>
        <a:lstStyle/>
        <a:p>
          <a:endParaRPr lang="tr-TR"/>
        </a:p>
      </dgm:t>
    </dgm:pt>
    <dgm:pt modelId="{3287C75D-1985-4128-B6CF-EA7A7AF7C8F3}" type="pres">
      <dgm:prSet presAssocID="{4EA21A58-98D7-4723-A06B-7C51D29D818C}" presName="Name0" presStyleCnt="0">
        <dgm:presLayoutVars>
          <dgm:chMax val="7"/>
          <dgm:chPref val="7"/>
          <dgm:dir/>
        </dgm:presLayoutVars>
      </dgm:prSet>
      <dgm:spPr/>
    </dgm:pt>
    <dgm:pt modelId="{0FB3948E-5E74-406D-A2D3-19D012407B9E}" type="pres">
      <dgm:prSet presAssocID="{4EA21A58-98D7-4723-A06B-7C51D29D818C}" presName="Name1" presStyleCnt="0"/>
      <dgm:spPr/>
    </dgm:pt>
    <dgm:pt modelId="{E84885D5-B1F6-4D8C-8EF1-46FBD57D5CD4}" type="pres">
      <dgm:prSet presAssocID="{B5A1484F-88F5-4E97-8F51-74E4A4A596D3}" presName="picture_1" presStyleCnt="0"/>
      <dgm:spPr/>
    </dgm:pt>
    <dgm:pt modelId="{BE816FAA-B940-427E-A8EA-3E19391FE8DA}" type="pres">
      <dgm:prSet presAssocID="{B5A1484F-88F5-4E97-8F51-74E4A4A596D3}" presName="pictureRepeatNode" presStyleLbl="alignImgPlace1" presStyleIdx="0" presStyleCnt="1" custLinFactNeighborX="-44682" custLinFactNeighborY="-10980"/>
      <dgm:spPr/>
    </dgm:pt>
    <dgm:pt modelId="{05411D46-804B-4FFB-B741-6679D3221632}" type="pres">
      <dgm:prSet presAssocID="{35B8CEF4-D9A9-49F7-9D0D-A7BE20F16132}" presName="text_1" presStyleLbl="node1" presStyleIdx="0" presStyleCnt="0">
        <dgm:presLayoutVars>
          <dgm:bulletEnabled val="1"/>
        </dgm:presLayoutVars>
      </dgm:prSet>
      <dgm:spPr/>
    </dgm:pt>
  </dgm:ptLst>
  <dgm:cxnLst>
    <dgm:cxn modelId="{036BB017-3A64-4D24-8F5C-44020C02D291}" srcId="{4EA21A58-98D7-4723-A06B-7C51D29D818C}" destId="{35B8CEF4-D9A9-49F7-9D0D-A7BE20F16132}" srcOrd="0" destOrd="0" parTransId="{3A611FAC-96D0-4251-8045-77C957BF04DF}" sibTransId="{B5A1484F-88F5-4E97-8F51-74E4A4A596D3}"/>
    <dgm:cxn modelId="{13019E77-FA52-41DA-93D8-07EA52068615}" type="presOf" srcId="{4EA21A58-98D7-4723-A06B-7C51D29D818C}" destId="{3287C75D-1985-4128-B6CF-EA7A7AF7C8F3}" srcOrd="0" destOrd="0" presId="urn:microsoft.com/office/officeart/2008/layout/CircularPictureCallout"/>
    <dgm:cxn modelId="{47FF21CA-4A9B-4338-87C1-4A1BE5977D39}" type="presOf" srcId="{B5A1484F-88F5-4E97-8F51-74E4A4A596D3}" destId="{BE816FAA-B940-427E-A8EA-3E19391FE8DA}" srcOrd="0" destOrd="0" presId="urn:microsoft.com/office/officeart/2008/layout/CircularPictureCallout"/>
    <dgm:cxn modelId="{533A22FC-7703-4664-A571-CBCB26FC1FC2}" type="presOf" srcId="{35B8CEF4-D9A9-49F7-9D0D-A7BE20F16132}" destId="{05411D46-804B-4FFB-B741-6679D3221632}" srcOrd="0" destOrd="0" presId="urn:microsoft.com/office/officeart/2008/layout/CircularPictureCallout"/>
    <dgm:cxn modelId="{9529BCB8-8648-429F-9E59-93F6F6624254}" type="presParOf" srcId="{3287C75D-1985-4128-B6CF-EA7A7AF7C8F3}" destId="{0FB3948E-5E74-406D-A2D3-19D012407B9E}" srcOrd="0" destOrd="0" presId="urn:microsoft.com/office/officeart/2008/layout/CircularPictureCallout"/>
    <dgm:cxn modelId="{E8ABB424-FF75-4ECB-9A6B-10E6C1DF237F}" type="presParOf" srcId="{0FB3948E-5E74-406D-A2D3-19D012407B9E}" destId="{E84885D5-B1F6-4D8C-8EF1-46FBD57D5CD4}" srcOrd="0" destOrd="0" presId="urn:microsoft.com/office/officeart/2008/layout/CircularPictureCallout"/>
    <dgm:cxn modelId="{48CDB325-E6E6-49C7-A7B8-6D136536552C}" type="presParOf" srcId="{E84885D5-B1F6-4D8C-8EF1-46FBD57D5CD4}" destId="{BE816FAA-B940-427E-A8EA-3E19391FE8DA}" srcOrd="0" destOrd="0" presId="urn:microsoft.com/office/officeart/2008/layout/CircularPictureCallout"/>
    <dgm:cxn modelId="{211DF9C8-CA44-4FB8-88D5-990620AD6CC2}" type="presParOf" srcId="{0FB3948E-5E74-406D-A2D3-19D012407B9E}" destId="{05411D46-804B-4FFB-B741-6679D3221632}"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A21A58-98D7-4723-A06B-7C51D29D818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5B8CEF4-D9A9-49F7-9D0D-A7BE20F16132}">
      <dgm:prSet phldrT="[Metin]"/>
      <dgm:spPr/>
      <dgm:t>
        <a:bodyPr/>
        <a:lstStyle/>
        <a:p>
          <a:r>
            <a:rPr lang="tr-TR" dirty="0"/>
            <a:t> </a:t>
          </a:r>
        </a:p>
      </dgm:t>
    </dgm:pt>
    <dgm:pt modelId="{B5A1484F-88F5-4E97-8F51-74E4A4A596D3}" type="sibTrans" cxnId="{036BB017-3A64-4D24-8F5C-44020C02D29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tr-TR"/>
        </a:p>
      </dgm:t>
    </dgm:pt>
    <dgm:pt modelId="{3A611FAC-96D0-4251-8045-77C957BF04DF}" type="parTrans" cxnId="{036BB017-3A64-4D24-8F5C-44020C02D291}">
      <dgm:prSet/>
      <dgm:spPr/>
      <dgm:t>
        <a:bodyPr/>
        <a:lstStyle/>
        <a:p>
          <a:endParaRPr lang="tr-TR"/>
        </a:p>
      </dgm:t>
    </dgm:pt>
    <dgm:pt modelId="{3287C75D-1985-4128-B6CF-EA7A7AF7C8F3}" type="pres">
      <dgm:prSet presAssocID="{4EA21A58-98D7-4723-A06B-7C51D29D818C}" presName="Name0" presStyleCnt="0">
        <dgm:presLayoutVars>
          <dgm:chMax val="7"/>
          <dgm:chPref val="7"/>
          <dgm:dir/>
        </dgm:presLayoutVars>
      </dgm:prSet>
      <dgm:spPr/>
    </dgm:pt>
    <dgm:pt modelId="{0FB3948E-5E74-406D-A2D3-19D012407B9E}" type="pres">
      <dgm:prSet presAssocID="{4EA21A58-98D7-4723-A06B-7C51D29D818C}" presName="Name1" presStyleCnt="0"/>
      <dgm:spPr/>
    </dgm:pt>
    <dgm:pt modelId="{E84885D5-B1F6-4D8C-8EF1-46FBD57D5CD4}" type="pres">
      <dgm:prSet presAssocID="{B5A1484F-88F5-4E97-8F51-74E4A4A596D3}" presName="picture_1" presStyleCnt="0"/>
      <dgm:spPr/>
    </dgm:pt>
    <dgm:pt modelId="{BE816FAA-B940-427E-A8EA-3E19391FE8DA}" type="pres">
      <dgm:prSet presAssocID="{B5A1484F-88F5-4E97-8F51-74E4A4A596D3}" presName="pictureRepeatNode" presStyleLbl="alignImgPlace1" presStyleIdx="0" presStyleCnt="1" custLinFactNeighborX="-44682" custLinFactNeighborY="-10980"/>
      <dgm:spPr/>
    </dgm:pt>
    <dgm:pt modelId="{05411D46-804B-4FFB-B741-6679D3221632}" type="pres">
      <dgm:prSet presAssocID="{35B8CEF4-D9A9-49F7-9D0D-A7BE20F16132}" presName="text_1" presStyleLbl="node1" presStyleIdx="0" presStyleCnt="0">
        <dgm:presLayoutVars>
          <dgm:bulletEnabled val="1"/>
        </dgm:presLayoutVars>
      </dgm:prSet>
      <dgm:spPr/>
    </dgm:pt>
  </dgm:ptLst>
  <dgm:cxnLst>
    <dgm:cxn modelId="{036BB017-3A64-4D24-8F5C-44020C02D291}" srcId="{4EA21A58-98D7-4723-A06B-7C51D29D818C}" destId="{35B8CEF4-D9A9-49F7-9D0D-A7BE20F16132}" srcOrd="0" destOrd="0" parTransId="{3A611FAC-96D0-4251-8045-77C957BF04DF}" sibTransId="{B5A1484F-88F5-4E97-8F51-74E4A4A596D3}"/>
    <dgm:cxn modelId="{13019E77-FA52-41DA-93D8-07EA52068615}" type="presOf" srcId="{4EA21A58-98D7-4723-A06B-7C51D29D818C}" destId="{3287C75D-1985-4128-B6CF-EA7A7AF7C8F3}" srcOrd="0" destOrd="0" presId="urn:microsoft.com/office/officeart/2008/layout/CircularPictureCallout"/>
    <dgm:cxn modelId="{47FF21CA-4A9B-4338-87C1-4A1BE5977D39}" type="presOf" srcId="{B5A1484F-88F5-4E97-8F51-74E4A4A596D3}" destId="{BE816FAA-B940-427E-A8EA-3E19391FE8DA}" srcOrd="0" destOrd="0" presId="urn:microsoft.com/office/officeart/2008/layout/CircularPictureCallout"/>
    <dgm:cxn modelId="{533A22FC-7703-4664-A571-CBCB26FC1FC2}" type="presOf" srcId="{35B8CEF4-D9A9-49F7-9D0D-A7BE20F16132}" destId="{05411D46-804B-4FFB-B741-6679D3221632}" srcOrd="0" destOrd="0" presId="urn:microsoft.com/office/officeart/2008/layout/CircularPictureCallout"/>
    <dgm:cxn modelId="{9529BCB8-8648-429F-9E59-93F6F6624254}" type="presParOf" srcId="{3287C75D-1985-4128-B6CF-EA7A7AF7C8F3}" destId="{0FB3948E-5E74-406D-A2D3-19D012407B9E}" srcOrd="0" destOrd="0" presId="urn:microsoft.com/office/officeart/2008/layout/CircularPictureCallout"/>
    <dgm:cxn modelId="{E8ABB424-FF75-4ECB-9A6B-10E6C1DF237F}" type="presParOf" srcId="{0FB3948E-5E74-406D-A2D3-19D012407B9E}" destId="{E84885D5-B1F6-4D8C-8EF1-46FBD57D5CD4}" srcOrd="0" destOrd="0" presId="urn:microsoft.com/office/officeart/2008/layout/CircularPictureCallout"/>
    <dgm:cxn modelId="{48CDB325-E6E6-49C7-A7B8-6D136536552C}" type="presParOf" srcId="{E84885D5-B1F6-4D8C-8EF1-46FBD57D5CD4}" destId="{BE816FAA-B940-427E-A8EA-3E19391FE8DA}" srcOrd="0" destOrd="0" presId="urn:microsoft.com/office/officeart/2008/layout/CircularPictureCallout"/>
    <dgm:cxn modelId="{211DF9C8-CA44-4FB8-88D5-990620AD6CC2}" type="presParOf" srcId="{0FB3948E-5E74-406D-A2D3-19D012407B9E}" destId="{05411D46-804B-4FFB-B741-6679D3221632}"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A21A58-98D7-4723-A06B-7C51D29D818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5B8CEF4-D9A9-49F7-9D0D-A7BE20F16132}">
      <dgm:prSet phldrT="[Metin]"/>
      <dgm:spPr/>
      <dgm:t>
        <a:bodyPr/>
        <a:lstStyle/>
        <a:p>
          <a:r>
            <a:rPr lang="tr-TR" dirty="0"/>
            <a:t> </a:t>
          </a:r>
        </a:p>
      </dgm:t>
    </dgm:pt>
    <dgm:pt modelId="{B5A1484F-88F5-4E97-8F51-74E4A4A596D3}" type="sibTrans" cxnId="{036BB017-3A64-4D24-8F5C-44020C02D29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tr-TR"/>
        </a:p>
      </dgm:t>
    </dgm:pt>
    <dgm:pt modelId="{3A611FAC-96D0-4251-8045-77C957BF04DF}" type="parTrans" cxnId="{036BB017-3A64-4D24-8F5C-44020C02D291}">
      <dgm:prSet/>
      <dgm:spPr/>
      <dgm:t>
        <a:bodyPr/>
        <a:lstStyle/>
        <a:p>
          <a:endParaRPr lang="tr-TR"/>
        </a:p>
      </dgm:t>
    </dgm:pt>
    <dgm:pt modelId="{3287C75D-1985-4128-B6CF-EA7A7AF7C8F3}" type="pres">
      <dgm:prSet presAssocID="{4EA21A58-98D7-4723-A06B-7C51D29D818C}" presName="Name0" presStyleCnt="0">
        <dgm:presLayoutVars>
          <dgm:chMax val="7"/>
          <dgm:chPref val="7"/>
          <dgm:dir/>
        </dgm:presLayoutVars>
      </dgm:prSet>
      <dgm:spPr/>
    </dgm:pt>
    <dgm:pt modelId="{0FB3948E-5E74-406D-A2D3-19D012407B9E}" type="pres">
      <dgm:prSet presAssocID="{4EA21A58-98D7-4723-A06B-7C51D29D818C}" presName="Name1" presStyleCnt="0"/>
      <dgm:spPr/>
    </dgm:pt>
    <dgm:pt modelId="{E84885D5-B1F6-4D8C-8EF1-46FBD57D5CD4}" type="pres">
      <dgm:prSet presAssocID="{B5A1484F-88F5-4E97-8F51-74E4A4A596D3}" presName="picture_1" presStyleCnt="0"/>
      <dgm:spPr/>
    </dgm:pt>
    <dgm:pt modelId="{BE816FAA-B940-427E-A8EA-3E19391FE8DA}" type="pres">
      <dgm:prSet presAssocID="{B5A1484F-88F5-4E97-8F51-74E4A4A596D3}" presName="pictureRepeatNode" presStyleLbl="alignImgPlace1" presStyleIdx="0" presStyleCnt="1" custLinFactNeighborX="-44682" custLinFactNeighborY="-10980"/>
      <dgm:spPr/>
    </dgm:pt>
    <dgm:pt modelId="{05411D46-804B-4FFB-B741-6679D3221632}" type="pres">
      <dgm:prSet presAssocID="{35B8CEF4-D9A9-49F7-9D0D-A7BE20F16132}" presName="text_1" presStyleLbl="node1" presStyleIdx="0" presStyleCnt="0">
        <dgm:presLayoutVars>
          <dgm:bulletEnabled val="1"/>
        </dgm:presLayoutVars>
      </dgm:prSet>
      <dgm:spPr/>
    </dgm:pt>
  </dgm:ptLst>
  <dgm:cxnLst>
    <dgm:cxn modelId="{036BB017-3A64-4D24-8F5C-44020C02D291}" srcId="{4EA21A58-98D7-4723-A06B-7C51D29D818C}" destId="{35B8CEF4-D9A9-49F7-9D0D-A7BE20F16132}" srcOrd="0" destOrd="0" parTransId="{3A611FAC-96D0-4251-8045-77C957BF04DF}" sibTransId="{B5A1484F-88F5-4E97-8F51-74E4A4A596D3}"/>
    <dgm:cxn modelId="{13019E77-FA52-41DA-93D8-07EA52068615}" type="presOf" srcId="{4EA21A58-98D7-4723-A06B-7C51D29D818C}" destId="{3287C75D-1985-4128-B6CF-EA7A7AF7C8F3}" srcOrd="0" destOrd="0" presId="urn:microsoft.com/office/officeart/2008/layout/CircularPictureCallout"/>
    <dgm:cxn modelId="{47FF21CA-4A9B-4338-87C1-4A1BE5977D39}" type="presOf" srcId="{B5A1484F-88F5-4E97-8F51-74E4A4A596D3}" destId="{BE816FAA-B940-427E-A8EA-3E19391FE8DA}" srcOrd="0" destOrd="0" presId="urn:microsoft.com/office/officeart/2008/layout/CircularPictureCallout"/>
    <dgm:cxn modelId="{533A22FC-7703-4664-A571-CBCB26FC1FC2}" type="presOf" srcId="{35B8CEF4-D9A9-49F7-9D0D-A7BE20F16132}" destId="{05411D46-804B-4FFB-B741-6679D3221632}" srcOrd="0" destOrd="0" presId="urn:microsoft.com/office/officeart/2008/layout/CircularPictureCallout"/>
    <dgm:cxn modelId="{9529BCB8-8648-429F-9E59-93F6F6624254}" type="presParOf" srcId="{3287C75D-1985-4128-B6CF-EA7A7AF7C8F3}" destId="{0FB3948E-5E74-406D-A2D3-19D012407B9E}" srcOrd="0" destOrd="0" presId="urn:microsoft.com/office/officeart/2008/layout/CircularPictureCallout"/>
    <dgm:cxn modelId="{E8ABB424-FF75-4ECB-9A6B-10E6C1DF237F}" type="presParOf" srcId="{0FB3948E-5E74-406D-A2D3-19D012407B9E}" destId="{E84885D5-B1F6-4D8C-8EF1-46FBD57D5CD4}" srcOrd="0" destOrd="0" presId="urn:microsoft.com/office/officeart/2008/layout/CircularPictureCallout"/>
    <dgm:cxn modelId="{48CDB325-E6E6-49C7-A7B8-6D136536552C}" type="presParOf" srcId="{E84885D5-B1F6-4D8C-8EF1-46FBD57D5CD4}" destId="{BE816FAA-B940-427E-A8EA-3E19391FE8DA}" srcOrd="0" destOrd="0" presId="urn:microsoft.com/office/officeart/2008/layout/CircularPictureCallout"/>
    <dgm:cxn modelId="{211DF9C8-CA44-4FB8-88D5-990620AD6CC2}" type="presParOf" srcId="{0FB3948E-5E74-406D-A2D3-19D012407B9E}" destId="{05411D46-804B-4FFB-B741-6679D3221632}"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16FAA-B940-427E-A8EA-3E19391FE8DA}">
      <dsp:nvSpPr>
        <dsp:cNvPr id="0" name=""/>
        <dsp:cNvSpPr/>
      </dsp:nvSpPr>
      <dsp:spPr>
        <a:xfrm>
          <a:off x="115114" y="148492"/>
          <a:ext cx="2164616" cy="21646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11D46-804B-4FFB-B741-6679D3221632}">
      <dsp:nvSpPr>
        <dsp:cNvPr id="0" name=""/>
        <dsp:cNvSpPr/>
      </dsp:nvSpPr>
      <dsp:spPr>
        <a:xfrm>
          <a:off x="1471939" y="1535578"/>
          <a:ext cx="1385354" cy="71432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355850">
            <a:lnSpc>
              <a:spcPct val="90000"/>
            </a:lnSpc>
            <a:spcBef>
              <a:spcPct val="0"/>
            </a:spcBef>
            <a:spcAft>
              <a:spcPct val="35000"/>
            </a:spcAft>
            <a:buNone/>
          </a:pPr>
          <a:r>
            <a:rPr lang="tr-TR" sz="5300" kern="1200" dirty="0"/>
            <a:t> </a:t>
          </a:r>
        </a:p>
      </dsp:txBody>
      <dsp:txXfrm>
        <a:off x="1471939" y="1535578"/>
        <a:ext cx="1385354" cy="714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16FAA-B940-427E-A8EA-3E19391FE8DA}">
      <dsp:nvSpPr>
        <dsp:cNvPr id="0" name=""/>
        <dsp:cNvSpPr/>
      </dsp:nvSpPr>
      <dsp:spPr>
        <a:xfrm>
          <a:off x="115114" y="148492"/>
          <a:ext cx="2164616" cy="21646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11D46-804B-4FFB-B741-6679D3221632}">
      <dsp:nvSpPr>
        <dsp:cNvPr id="0" name=""/>
        <dsp:cNvSpPr/>
      </dsp:nvSpPr>
      <dsp:spPr>
        <a:xfrm>
          <a:off x="1471939" y="1535578"/>
          <a:ext cx="1385354" cy="71432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355850">
            <a:lnSpc>
              <a:spcPct val="90000"/>
            </a:lnSpc>
            <a:spcBef>
              <a:spcPct val="0"/>
            </a:spcBef>
            <a:spcAft>
              <a:spcPct val="35000"/>
            </a:spcAft>
            <a:buNone/>
          </a:pPr>
          <a:r>
            <a:rPr lang="tr-TR" sz="5300" kern="1200" dirty="0"/>
            <a:t> </a:t>
          </a:r>
        </a:p>
      </dsp:txBody>
      <dsp:txXfrm>
        <a:off x="1471939" y="1535578"/>
        <a:ext cx="1385354" cy="714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16FAA-B940-427E-A8EA-3E19391FE8DA}">
      <dsp:nvSpPr>
        <dsp:cNvPr id="0" name=""/>
        <dsp:cNvSpPr/>
      </dsp:nvSpPr>
      <dsp:spPr>
        <a:xfrm>
          <a:off x="115114" y="148492"/>
          <a:ext cx="2164616" cy="21646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11D46-804B-4FFB-B741-6679D3221632}">
      <dsp:nvSpPr>
        <dsp:cNvPr id="0" name=""/>
        <dsp:cNvSpPr/>
      </dsp:nvSpPr>
      <dsp:spPr>
        <a:xfrm>
          <a:off x="1471939" y="1535578"/>
          <a:ext cx="1385354" cy="71432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355850">
            <a:lnSpc>
              <a:spcPct val="90000"/>
            </a:lnSpc>
            <a:spcBef>
              <a:spcPct val="0"/>
            </a:spcBef>
            <a:spcAft>
              <a:spcPct val="35000"/>
            </a:spcAft>
            <a:buNone/>
          </a:pPr>
          <a:r>
            <a:rPr lang="tr-TR" sz="5300" kern="1200" dirty="0"/>
            <a:t> </a:t>
          </a:r>
        </a:p>
      </dsp:txBody>
      <dsp:txXfrm>
        <a:off x="1471939" y="1535578"/>
        <a:ext cx="1385354" cy="7143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16FAA-B940-427E-A8EA-3E19391FE8DA}">
      <dsp:nvSpPr>
        <dsp:cNvPr id="0" name=""/>
        <dsp:cNvSpPr/>
      </dsp:nvSpPr>
      <dsp:spPr>
        <a:xfrm>
          <a:off x="115114" y="148492"/>
          <a:ext cx="2164616" cy="21646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11D46-804B-4FFB-B741-6679D3221632}">
      <dsp:nvSpPr>
        <dsp:cNvPr id="0" name=""/>
        <dsp:cNvSpPr/>
      </dsp:nvSpPr>
      <dsp:spPr>
        <a:xfrm>
          <a:off x="1471939" y="1535578"/>
          <a:ext cx="1385354" cy="71432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355850">
            <a:lnSpc>
              <a:spcPct val="90000"/>
            </a:lnSpc>
            <a:spcBef>
              <a:spcPct val="0"/>
            </a:spcBef>
            <a:spcAft>
              <a:spcPct val="35000"/>
            </a:spcAft>
            <a:buNone/>
          </a:pPr>
          <a:r>
            <a:rPr lang="tr-TR" sz="5300" kern="1200" dirty="0"/>
            <a:t> </a:t>
          </a:r>
        </a:p>
      </dsp:txBody>
      <dsp:txXfrm>
        <a:off x="1471939" y="1535578"/>
        <a:ext cx="1385354" cy="7143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16FAA-B940-427E-A8EA-3E19391FE8DA}">
      <dsp:nvSpPr>
        <dsp:cNvPr id="0" name=""/>
        <dsp:cNvSpPr/>
      </dsp:nvSpPr>
      <dsp:spPr>
        <a:xfrm>
          <a:off x="115114" y="148492"/>
          <a:ext cx="2164616" cy="21646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11D46-804B-4FFB-B741-6679D3221632}">
      <dsp:nvSpPr>
        <dsp:cNvPr id="0" name=""/>
        <dsp:cNvSpPr/>
      </dsp:nvSpPr>
      <dsp:spPr>
        <a:xfrm>
          <a:off x="1471939" y="1535578"/>
          <a:ext cx="1385354" cy="71432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355850">
            <a:lnSpc>
              <a:spcPct val="90000"/>
            </a:lnSpc>
            <a:spcBef>
              <a:spcPct val="0"/>
            </a:spcBef>
            <a:spcAft>
              <a:spcPct val="35000"/>
            </a:spcAft>
            <a:buNone/>
          </a:pPr>
          <a:r>
            <a:rPr lang="tr-TR" sz="5300" kern="1200" dirty="0"/>
            <a:t> </a:t>
          </a:r>
        </a:p>
      </dsp:txBody>
      <dsp:txXfrm>
        <a:off x="1471939" y="1535578"/>
        <a:ext cx="1385354" cy="7143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16FAA-B940-427E-A8EA-3E19391FE8DA}">
      <dsp:nvSpPr>
        <dsp:cNvPr id="0" name=""/>
        <dsp:cNvSpPr/>
      </dsp:nvSpPr>
      <dsp:spPr>
        <a:xfrm>
          <a:off x="115114" y="148492"/>
          <a:ext cx="2164616" cy="21646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11D46-804B-4FFB-B741-6679D3221632}">
      <dsp:nvSpPr>
        <dsp:cNvPr id="0" name=""/>
        <dsp:cNvSpPr/>
      </dsp:nvSpPr>
      <dsp:spPr>
        <a:xfrm>
          <a:off x="1471939" y="1535578"/>
          <a:ext cx="1385354" cy="71432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355850">
            <a:lnSpc>
              <a:spcPct val="90000"/>
            </a:lnSpc>
            <a:spcBef>
              <a:spcPct val="0"/>
            </a:spcBef>
            <a:spcAft>
              <a:spcPct val="35000"/>
            </a:spcAft>
            <a:buNone/>
          </a:pPr>
          <a:r>
            <a:rPr lang="tr-TR" sz="5300" kern="1200" dirty="0"/>
            <a:t> </a:t>
          </a:r>
        </a:p>
      </dsp:txBody>
      <dsp:txXfrm>
        <a:off x="1471939" y="1535578"/>
        <a:ext cx="1385354" cy="7143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16FAA-B940-427E-A8EA-3E19391FE8DA}">
      <dsp:nvSpPr>
        <dsp:cNvPr id="0" name=""/>
        <dsp:cNvSpPr/>
      </dsp:nvSpPr>
      <dsp:spPr>
        <a:xfrm>
          <a:off x="115114" y="148492"/>
          <a:ext cx="2164616" cy="21646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11D46-804B-4FFB-B741-6679D3221632}">
      <dsp:nvSpPr>
        <dsp:cNvPr id="0" name=""/>
        <dsp:cNvSpPr/>
      </dsp:nvSpPr>
      <dsp:spPr>
        <a:xfrm>
          <a:off x="1471939" y="1535578"/>
          <a:ext cx="1385354" cy="71432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355850">
            <a:lnSpc>
              <a:spcPct val="90000"/>
            </a:lnSpc>
            <a:spcBef>
              <a:spcPct val="0"/>
            </a:spcBef>
            <a:spcAft>
              <a:spcPct val="35000"/>
            </a:spcAft>
            <a:buNone/>
          </a:pPr>
          <a:r>
            <a:rPr lang="tr-TR" sz="5300" kern="1200" dirty="0"/>
            <a:t> </a:t>
          </a:r>
        </a:p>
      </dsp:txBody>
      <dsp:txXfrm>
        <a:off x="1471939" y="1535578"/>
        <a:ext cx="1385354" cy="7143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16FAA-B940-427E-A8EA-3E19391FE8DA}">
      <dsp:nvSpPr>
        <dsp:cNvPr id="0" name=""/>
        <dsp:cNvSpPr/>
      </dsp:nvSpPr>
      <dsp:spPr>
        <a:xfrm>
          <a:off x="115114" y="148492"/>
          <a:ext cx="2164616" cy="21646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11D46-804B-4FFB-B741-6679D3221632}">
      <dsp:nvSpPr>
        <dsp:cNvPr id="0" name=""/>
        <dsp:cNvSpPr/>
      </dsp:nvSpPr>
      <dsp:spPr>
        <a:xfrm>
          <a:off x="1471939" y="1535578"/>
          <a:ext cx="1385354" cy="71432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355850">
            <a:lnSpc>
              <a:spcPct val="90000"/>
            </a:lnSpc>
            <a:spcBef>
              <a:spcPct val="0"/>
            </a:spcBef>
            <a:spcAft>
              <a:spcPct val="35000"/>
            </a:spcAft>
            <a:buNone/>
          </a:pPr>
          <a:r>
            <a:rPr lang="tr-TR" sz="5300" kern="1200" dirty="0"/>
            <a:t> </a:t>
          </a:r>
        </a:p>
      </dsp:txBody>
      <dsp:txXfrm>
        <a:off x="1471939" y="1535578"/>
        <a:ext cx="1385354" cy="714323"/>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tr-TR" dirty="0"/>
          </a:p>
        </p:txBody>
      </p:sp>
      <p:sp>
        <p:nvSpPr>
          <p:cNvPr id="3" name="Veri Yer Tutucusu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B1659ACC-BB8B-40BD-9C3D-7515A99833BA}" type="datetimeFigureOut">
              <a:rPr lang="tr-TR" smtClean="0"/>
              <a:pPr/>
              <a:t>25.08.2021</a:t>
            </a:fld>
            <a:endParaRPr lang="tr-TR" dirty="0"/>
          </a:p>
        </p:txBody>
      </p:sp>
      <p:sp>
        <p:nvSpPr>
          <p:cNvPr id="4" name="Altbilgi Yer Tutucusu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tr-TR" dirty="0"/>
          </a:p>
        </p:txBody>
      </p:sp>
      <p:sp>
        <p:nvSpPr>
          <p:cNvPr id="5" name="Slayt Numarası Yer Tutucusu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FE02B09C-4EB4-4858-8C5D-928515EB5FA1}" type="slidenum">
              <a:rPr lang="tr-TR" smtClean="0"/>
              <a:pPr/>
              <a:t>‹#›</a:t>
            </a:fld>
            <a:endParaRPr lang="tr-TR" dirty="0"/>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tr-TR" dirty="0"/>
          </a:p>
        </p:txBody>
      </p:sp>
      <p:sp>
        <p:nvSpPr>
          <p:cNvPr id="3" name="Veri Yer Tutucusu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6CAB3F5D-6129-4745-AD27-E1F8E3F0C4BE}" type="datetimeFigureOut">
              <a:rPr lang="tr-TR" smtClean="0"/>
              <a:pPr/>
              <a:t>25.08.2021</a:t>
            </a:fld>
            <a:endParaRPr lang="tr-TR" dirty="0"/>
          </a:p>
        </p:txBody>
      </p:sp>
      <p:sp>
        <p:nvSpPr>
          <p:cNvPr id="4" name="Slayt Görüntüsü Yer Tutucusu 3"/>
          <p:cNvSpPr>
            <a:spLocks noGrp="1" noRot="1" noChangeAspect="1"/>
          </p:cNvSpPr>
          <p:nvPr>
            <p:ph type="sldImg" idx="2"/>
          </p:nvPr>
        </p:nvSpPr>
        <p:spPr>
          <a:xfrm>
            <a:off x="106363" y="750888"/>
            <a:ext cx="6675437" cy="3757612"/>
          </a:xfrm>
          <a:prstGeom prst="rect">
            <a:avLst/>
          </a:prstGeom>
          <a:noFill/>
          <a:ln w="12700">
            <a:solidFill>
              <a:prstClr val="black"/>
            </a:solidFill>
          </a:ln>
        </p:spPr>
        <p:txBody>
          <a:bodyPr vert="horz" lIns="96616" tIns="48308" rIns="96616" bIns="48308" rtlCol="0" anchor="ctr"/>
          <a:lstStyle/>
          <a:p>
            <a:endParaRPr lang="tr-TR" dirty="0"/>
          </a:p>
        </p:txBody>
      </p:sp>
      <p:sp>
        <p:nvSpPr>
          <p:cNvPr id="5" name="Not Yer Tutucusu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tr-TR" dirty="0"/>
          </a:p>
        </p:txBody>
      </p:sp>
      <p:sp>
        <p:nvSpPr>
          <p:cNvPr id="7" name="Slayt Numarası Yer Tutucusu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BC640D2E-0C1A-4418-8763-9BB732EB1D20}" type="slidenum">
              <a:rPr lang="tr-TR" smtClean="0"/>
              <a:pPr/>
              <a:t>‹#›</a:t>
            </a:fld>
            <a:endParaRPr lang="tr-TR" dirty="0"/>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5437" cy="37576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3D69C-5885-4CF8-841B-F08BCA7F5907}" type="slidenum">
              <a:rPr lang="en-US" smtClean="0"/>
              <a:pPr/>
              <a:t>3</a:t>
            </a:fld>
            <a:endParaRPr lang="en-US" dirty="0"/>
          </a:p>
        </p:txBody>
      </p:sp>
    </p:spTree>
    <p:extLst>
      <p:ext uri="{BB962C8B-B14F-4D97-AF65-F5344CB8AC3E}">
        <p14:creationId xmlns:p14="http://schemas.microsoft.com/office/powerpoint/2010/main" val="131702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ÖĞRENCİ ANLAŞMALI ÖZEL KÖRFEZ HASTANESİNE GÖNDERİLEREK KAN VE AKCİĞER GRAFİSİ İSTENİYOR. </a:t>
            </a:r>
            <a:r>
              <a:rPr lang="tr-TR"/>
              <a:t>SONUÇLARI ÇIKTIKTAN SONRA YARIM SAAT İÇİNDE RAPOR HAZIRLANIYOR.</a:t>
            </a:r>
          </a:p>
        </p:txBody>
      </p:sp>
      <p:sp>
        <p:nvSpPr>
          <p:cNvPr id="4" name="Slayt Numarası Yer Tutucusu 3"/>
          <p:cNvSpPr>
            <a:spLocks noGrp="1"/>
          </p:cNvSpPr>
          <p:nvPr>
            <p:ph type="sldNum" sz="quarter" idx="5"/>
          </p:nvPr>
        </p:nvSpPr>
        <p:spPr/>
        <p:txBody>
          <a:bodyPr/>
          <a:lstStyle/>
          <a:p>
            <a:fld id="{BC640D2E-0C1A-4418-8763-9BB732EB1D20}" type="slidenum">
              <a:rPr lang="tr-TR" smtClean="0"/>
              <a:pPr/>
              <a:t>60</a:t>
            </a:fld>
            <a:endParaRPr lang="tr-TR" dirty="0"/>
          </a:p>
        </p:txBody>
      </p:sp>
    </p:spTree>
    <p:extLst>
      <p:ext uri="{BB962C8B-B14F-4D97-AF65-F5344CB8AC3E}">
        <p14:creationId xmlns:p14="http://schemas.microsoft.com/office/powerpoint/2010/main" val="3172971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5749"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9343" y="4243845"/>
            <a:ext cx="3076307" cy="276940"/>
          </a:xfrm>
          <a:prstGeom prst="rect">
            <a:avLst/>
          </a:prstGeom>
        </p:spPr>
      </p:pic>
      <p:sp>
        <p:nvSpPr>
          <p:cNvPr id="9" name="Rectangle 8"/>
          <p:cNvSpPr/>
          <p:nvPr/>
        </p:nvSpPr>
        <p:spPr bwMode="ltGray">
          <a:xfrm>
            <a:off x="0" y="2590078"/>
            <a:ext cx="8965750"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09342" y="2590078"/>
            <a:ext cx="3076308"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145" y="2733709"/>
            <a:ext cx="8142013" cy="1373070"/>
          </a:xfrm>
        </p:spPr>
        <p:txBody>
          <a:bodyPr anchor="b">
            <a:noAutofit/>
          </a:bodyPr>
          <a:lstStyle>
            <a:lvl1pPr algn="r">
              <a:defRPr sz="5398"/>
            </a:lvl1pPr>
          </a:lstStyle>
          <a:p>
            <a:r>
              <a:rPr lang="tr-TR"/>
              <a:t>Asıl başlık stilini düzenlemek için tıklayın</a:t>
            </a:r>
            <a:endParaRPr lang="en-US" dirty="0"/>
          </a:p>
        </p:txBody>
      </p:sp>
      <p:sp>
        <p:nvSpPr>
          <p:cNvPr id="3" name="Subtitle 2"/>
          <p:cNvSpPr>
            <a:spLocks noGrp="1"/>
          </p:cNvSpPr>
          <p:nvPr>
            <p:ph type="subTitle" idx="1"/>
          </p:nvPr>
        </p:nvSpPr>
        <p:spPr>
          <a:xfrm>
            <a:off x="680145" y="4394040"/>
            <a:ext cx="8142013" cy="1117687"/>
          </a:xfrm>
        </p:spPr>
        <p:txBody>
          <a:bodyPr>
            <a:normAutofit/>
          </a:bodyPr>
          <a:lstStyle>
            <a:lvl1pPr marL="0" indent="0" algn="r">
              <a:buNone/>
              <a:defRPr sz="19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2936" y="2750337"/>
            <a:ext cx="1171583"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7786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5094"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5929622"/>
            <a:ext cx="1602580" cy="144270"/>
          </a:xfrm>
          <a:prstGeom prst="rect">
            <a:avLst/>
          </a:prstGeom>
        </p:spPr>
      </p:pic>
      <p:sp>
        <p:nvSpPr>
          <p:cNvPr id="10" name="Rectangle 9"/>
          <p:cNvSpPr/>
          <p:nvPr/>
        </p:nvSpPr>
        <p:spPr bwMode="ltGray">
          <a:xfrm>
            <a:off x="0" y="4567988"/>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3071" y="4567988"/>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146" y="4711617"/>
            <a:ext cx="9611355" cy="453051"/>
          </a:xfrm>
        </p:spPr>
        <p:txBody>
          <a:bodyPr anchor="b">
            <a:normAutofit/>
          </a:bodyPr>
          <a:lstStyle>
            <a:lvl1pPr>
              <a:defRPr sz="2399"/>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0146" y="609598"/>
            <a:ext cx="9611355" cy="3589575"/>
          </a:xfrm>
          <a:noFill/>
          <a:ln>
            <a:noFill/>
          </a:ln>
          <a:effectLst>
            <a:outerShdw blurRad="76200" dist="63500" dir="5040000" algn="tl" rotWithShape="0">
              <a:srgbClr val="000000">
                <a:alpha val="41000"/>
              </a:srgb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tr-TR"/>
              <a:t>Resim eklemek için simgeye tıklayın</a:t>
            </a:r>
            <a:endParaRPr lang="en-US" dirty="0"/>
          </a:p>
        </p:txBody>
      </p:sp>
      <p:sp>
        <p:nvSpPr>
          <p:cNvPr id="4" name="Text Placeholder 3"/>
          <p:cNvSpPr>
            <a:spLocks noGrp="1"/>
          </p:cNvSpPr>
          <p:nvPr>
            <p:ph type="body" sz="half" idx="2"/>
          </p:nvPr>
        </p:nvSpPr>
        <p:spPr>
          <a:xfrm>
            <a:off x="680142" y="5169584"/>
            <a:ext cx="9611358" cy="622971"/>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101A9C7-C274-4F50-89C9-83BDB06EDB81}" type="datetime1">
              <a:rPr lang="tr-TR" smtClean="0"/>
              <a:pPr/>
              <a:t>25.08.2021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10726662" y="4711310"/>
            <a:ext cx="1153850" cy="1090789"/>
          </a:xfrm>
        </p:spPr>
        <p:txBody>
          <a:bodyPr/>
          <a:lstStyle/>
          <a:p>
            <a:fld id="{6BBE7942-5B1B-4E74-B3CD-25BF9B0ABE25}" type="slidenum">
              <a:rPr lang="tr-TR" smtClean="0"/>
              <a:pPr/>
              <a:t>‹#›</a:t>
            </a:fld>
            <a:endParaRPr lang="tr-TR" dirty="0"/>
          </a:p>
        </p:txBody>
      </p:sp>
    </p:spTree>
    <p:extLst>
      <p:ext uri="{BB962C8B-B14F-4D97-AF65-F5344CB8AC3E}">
        <p14:creationId xmlns:p14="http://schemas.microsoft.com/office/powerpoint/2010/main" val="10232929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5094"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5929622"/>
            <a:ext cx="1602580" cy="144270"/>
          </a:xfrm>
          <a:prstGeom prst="rect">
            <a:avLst/>
          </a:prstGeom>
        </p:spPr>
      </p:pic>
      <p:sp>
        <p:nvSpPr>
          <p:cNvPr id="10" name="Rectangle 9"/>
          <p:cNvSpPr/>
          <p:nvPr/>
        </p:nvSpPr>
        <p:spPr bwMode="ltGray">
          <a:xfrm>
            <a:off x="0" y="4567988"/>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3071" y="4567988"/>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145" y="609597"/>
            <a:ext cx="9611354" cy="3592750"/>
          </a:xfrm>
        </p:spPr>
        <p:txBody>
          <a:bodyPr anchor="ctr"/>
          <a:lstStyle>
            <a:lvl1pPr>
              <a:defRPr sz="3199"/>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0146" y="4711616"/>
            <a:ext cx="9611355" cy="1090789"/>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101A9C7-C274-4F50-89C9-83BDB06EDB81}" type="datetime1">
              <a:rPr lang="tr-TR" smtClean="0"/>
              <a:pPr/>
              <a:t>25.08.2021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10726662" y="4711616"/>
            <a:ext cx="1153850" cy="1090789"/>
          </a:xfrm>
        </p:spPr>
        <p:txBody>
          <a:bodyPr/>
          <a:lstStyle/>
          <a:p>
            <a:fld id="{6BBE7942-5B1B-4E74-B3CD-25BF9B0ABE25}" type="slidenum">
              <a:rPr lang="tr-TR" smtClean="0"/>
              <a:pPr/>
              <a:t>‹#›</a:t>
            </a:fld>
            <a:endParaRPr lang="tr-TR" dirty="0"/>
          </a:p>
        </p:txBody>
      </p:sp>
    </p:spTree>
    <p:extLst>
      <p:ext uri="{BB962C8B-B14F-4D97-AF65-F5344CB8AC3E}">
        <p14:creationId xmlns:p14="http://schemas.microsoft.com/office/powerpoint/2010/main" val="22956424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5094"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5929622"/>
            <a:ext cx="1602580" cy="144270"/>
          </a:xfrm>
          <a:prstGeom prst="rect">
            <a:avLst/>
          </a:prstGeom>
        </p:spPr>
      </p:pic>
      <p:sp>
        <p:nvSpPr>
          <p:cNvPr id="14" name="Rectangle 13"/>
          <p:cNvSpPr/>
          <p:nvPr/>
        </p:nvSpPr>
        <p:spPr bwMode="ltGray">
          <a:xfrm>
            <a:off x="0" y="4567988"/>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3071" y="4567988"/>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563" y="609599"/>
            <a:ext cx="8716606" cy="3036061"/>
          </a:xfrm>
        </p:spPr>
        <p:txBody>
          <a:bodyPr anchor="ctr"/>
          <a:lstStyle>
            <a:lvl1pPr>
              <a:defRPr sz="3199"/>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401923" y="3653379"/>
            <a:ext cx="8154455" cy="54896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0146" y="4711616"/>
            <a:ext cx="9611355" cy="1090789"/>
          </a:xfrm>
        </p:spPr>
        <p:txBody>
          <a:bodyPr anchor="ct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101A9C7-C274-4F50-89C9-83BDB06EDB81}" type="datetime1">
              <a:rPr lang="tr-TR" smtClean="0"/>
              <a:pPr/>
              <a:t>25.08.2021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10726662" y="4709926"/>
            <a:ext cx="1153850" cy="1090789"/>
          </a:xfrm>
        </p:spPr>
        <p:txBody>
          <a:bodyPr/>
          <a:lstStyle/>
          <a:p>
            <a:fld id="{6BBE7942-5B1B-4E74-B3CD-25BF9B0ABE25}" type="slidenum">
              <a:rPr lang="tr-TR" smtClean="0"/>
              <a:pPr/>
              <a:t>‹#›</a:t>
            </a:fld>
            <a:endParaRPr lang="tr-TR" dirty="0"/>
          </a:p>
        </p:txBody>
      </p:sp>
      <p:sp>
        <p:nvSpPr>
          <p:cNvPr id="16" name="TextBox 15"/>
          <p:cNvSpPr txBox="1"/>
          <p:nvPr/>
        </p:nvSpPr>
        <p:spPr>
          <a:xfrm>
            <a:off x="583420" y="748116"/>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198" dirty="0">
                <a:solidFill>
                  <a:schemeClr val="tx1"/>
                </a:solidFill>
                <a:effectLst/>
              </a:rPr>
              <a:t>“</a:t>
            </a:r>
          </a:p>
        </p:txBody>
      </p:sp>
      <p:sp>
        <p:nvSpPr>
          <p:cNvPr id="17" name="TextBox 16"/>
          <p:cNvSpPr txBox="1"/>
          <p:nvPr/>
        </p:nvSpPr>
        <p:spPr>
          <a:xfrm>
            <a:off x="9660293" y="3033524"/>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198" dirty="0">
                <a:solidFill>
                  <a:schemeClr val="tx1"/>
                </a:solidFill>
                <a:effectLst/>
              </a:rPr>
              <a:t>”</a:t>
            </a:r>
          </a:p>
        </p:txBody>
      </p:sp>
    </p:spTree>
    <p:extLst>
      <p:ext uri="{BB962C8B-B14F-4D97-AF65-F5344CB8AC3E}">
        <p14:creationId xmlns:p14="http://schemas.microsoft.com/office/powerpoint/2010/main" val="158783753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5094"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5929622"/>
            <a:ext cx="1602580" cy="144270"/>
          </a:xfrm>
          <a:prstGeom prst="rect">
            <a:avLst/>
          </a:prstGeom>
        </p:spPr>
      </p:pic>
      <p:sp>
        <p:nvSpPr>
          <p:cNvPr id="11" name="Rectangle 10"/>
          <p:cNvSpPr/>
          <p:nvPr/>
        </p:nvSpPr>
        <p:spPr bwMode="ltGray">
          <a:xfrm>
            <a:off x="0" y="4567988"/>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3071" y="4567988"/>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142" y="4711616"/>
            <a:ext cx="9611358" cy="588535"/>
          </a:xfrm>
        </p:spPr>
        <p:txBody>
          <a:bodyPr anchor="b"/>
          <a:lstStyle>
            <a:lvl1pPr>
              <a:defRPr sz="3199"/>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0143" y="5300150"/>
            <a:ext cx="9611358" cy="502255"/>
          </a:xfrm>
        </p:spPr>
        <p:txBody>
          <a:bodyPr anchor="t"/>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101A9C7-C274-4F50-89C9-83BDB06EDB81}" type="datetime1">
              <a:rPr lang="tr-TR" smtClean="0"/>
              <a:pPr/>
              <a:t>25.08.2021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10726662" y="4709926"/>
            <a:ext cx="1153850" cy="1090789"/>
          </a:xfrm>
        </p:spPr>
        <p:txBody>
          <a:bodyPr/>
          <a:lstStyle/>
          <a:p>
            <a:fld id="{6BBE7942-5B1B-4E74-B3CD-25BF9B0ABE25}" type="slidenum">
              <a:rPr lang="tr-TR" smtClean="0"/>
              <a:pPr/>
              <a:t>‹#›</a:t>
            </a:fld>
            <a:endParaRPr lang="tr-TR" dirty="0"/>
          </a:p>
        </p:txBody>
      </p:sp>
    </p:spTree>
    <p:extLst>
      <p:ext uri="{BB962C8B-B14F-4D97-AF65-F5344CB8AC3E}">
        <p14:creationId xmlns:p14="http://schemas.microsoft.com/office/powerpoint/2010/main" val="398144314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16" name="Rectangle 15"/>
          <p:cNvSpPr/>
          <p:nvPr/>
        </p:nvSpPr>
        <p:spPr bwMode="ltGray">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047" y="753228"/>
            <a:ext cx="9622454" cy="1080938"/>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60774" y="2336873"/>
            <a:ext cx="3069235" cy="576262"/>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0145" y="3022674"/>
            <a:ext cx="3048908" cy="291351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954995" y="2336873"/>
            <a:ext cx="3062442" cy="576262"/>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944443" y="3022674"/>
            <a:ext cx="3062442" cy="291351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222275" y="2336873"/>
            <a:ext cx="3069226" cy="576262"/>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222275" y="3022674"/>
            <a:ext cx="3069226" cy="291351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C101A9C7-C274-4F50-89C9-83BDB06EDB81}" type="datetime1">
              <a:rPr lang="tr-TR" smtClean="0"/>
              <a:pPr/>
              <a:t>25.08.2021</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6BBE7942-5B1B-4E74-B3CD-25BF9B0ABE25}" type="slidenum">
              <a:rPr lang="tr-TR" smtClean="0"/>
              <a:pPr/>
              <a:t>‹#›</a:t>
            </a:fld>
            <a:endParaRPr lang="tr-TR" dirty="0"/>
          </a:p>
        </p:txBody>
      </p:sp>
    </p:spTree>
    <p:extLst>
      <p:ext uri="{BB962C8B-B14F-4D97-AF65-F5344CB8AC3E}">
        <p14:creationId xmlns:p14="http://schemas.microsoft.com/office/powerpoint/2010/main" val="5834866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17" name="Rectangle 16"/>
          <p:cNvSpPr/>
          <p:nvPr/>
        </p:nvSpPr>
        <p:spPr bwMode="ltGray">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145" y="753228"/>
            <a:ext cx="9611356" cy="1080938"/>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0141" y="4297503"/>
            <a:ext cx="3048911" cy="576262"/>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0141" y="2336873"/>
            <a:ext cx="3048911"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0141" y="4873765"/>
            <a:ext cx="3048911" cy="106242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944444" y="4297503"/>
            <a:ext cx="3062442" cy="576262"/>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944443" y="2336873"/>
            <a:ext cx="306244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943090" y="4873764"/>
            <a:ext cx="3066498" cy="106242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228796" y="4297503"/>
            <a:ext cx="3062707" cy="576262"/>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228795" y="2336873"/>
            <a:ext cx="306270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228671" y="4873762"/>
            <a:ext cx="3066764" cy="106242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C101A9C7-C274-4F50-89C9-83BDB06EDB81}" type="datetime1">
              <a:rPr lang="tr-TR" smtClean="0"/>
              <a:pPr/>
              <a:t>25.08.2021</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6BBE7942-5B1B-4E74-B3CD-25BF9B0ABE25}" type="slidenum">
              <a:rPr lang="tr-TR" smtClean="0"/>
              <a:pPr/>
              <a:t>‹#›</a:t>
            </a:fld>
            <a:endParaRPr lang="tr-TR" dirty="0"/>
          </a:p>
        </p:txBody>
      </p:sp>
    </p:spTree>
    <p:extLst>
      <p:ext uri="{BB962C8B-B14F-4D97-AF65-F5344CB8AC3E}">
        <p14:creationId xmlns:p14="http://schemas.microsoft.com/office/powerpoint/2010/main" val="145962462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9" name="Rectangle 8"/>
          <p:cNvSpPr/>
          <p:nvPr/>
        </p:nvSpPr>
        <p:spPr bwMode="ltGray">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101A9C7-C274-4F50-89C9-83BDB06EDB81}" type="datetime1">
              <a:rPr lang="tr-TR" smtClean="0"/>
              <a:pPr/>
              <a:t>25.08.2021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BBE7942-5B1B-4E74-B3CD-25BF9B0ABE25}" type="slidenum">
              <a:rPr lang="tr-TR" smtClean="0"/>
              <a:pPr/>
              <a:t>‹#›</a:t>
            </a:fld>
            <a:endParaRPr lang="tr-TR" dirty="0"/>
          </a:p>
        </p:txBody>
      </p:sp>
    </p:spTree>
    <p:extLst>
      <p:ext uri="{BB962C8B-B14F-4D97-AF65-F5344CB8AC3E}">
        <p14:creationId xmlns:p14="http://schemas.microsoft.com/office/powerpoint/2010/main" val="300318682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bwMode="ltGray">
          <a:xfrm rot="5400000">
            <a:off x="8113428" y="1869573"/>
            <a:ext cx="5106988" cy="136784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5424" y="5372581"/>
            <a:ext cx="1602997" cy="1367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6593" y="609597"/>
            <a:ext cx="1073522" cy="435376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0145" y="609598"/>
            <a:ext cx="8867694" cy="53265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6805353" y="5936188"/>
            <a:ext cx="2742486" cy="365125"/>
          </a:xfrm>
        </p:spPr>
        <p:txBody>
          <a:bodyPr/>
          <a:lstStyle/>
          <a:p>
            <a:fld id="{3A77B6E1-634A-48DC-9E8B-D894023267EF}" type="datetime1">
              <a:rPr lang="tr-TR" smtClean="0"/>
              <a:pPr/>
              <a:t>25.08.2021</a:t>
            </a:fld>
            <a:endParaRPr lang="tr-TR" dirty="0"/>
          </a:p>
        </p:txBody>
      </p:sp>
      <p:sp>
        <p:nvSpPr>
          <p:cNvPr id="5" name="Footer Placeholder 4"/>
          <p:cNvSpPr>
            <a:spLocks noGrp="1"/>
          </p:cNvSpPr>
          <p:nvPr>
            <p:ph type="ftr" sz="quarter" idx="11"/>
          </p:nvPr>
        </p:nvSpPr>
        <p:spPr>
          <a:xfrm>
            <a:off x="680145" y="5936189"/>
            <a:ext cx="6125209" cy="365125"/>
          </a:xfrm>
        </p:spPr>
        <p:txBody>
          <a:bodyPr/>
          <a:lstStyle/>
          <a:p>
            <a:endParaRPr lang="tr-TR" dirty="0"/>
          </a:p>
        </p:txBody>
      </p:sp>
      <p:sp>
        <p:nvSpPr>
          <p:cNvPr id="6" name="Slide Number Placeholder 5"/>
          <p:cNvSpPr>
            <a:spLocks noGrp="1"/>
          </p:cNvSpPr>
          <p:nvPr>
            <p:ph type="sldNum" sz="quarter" idx="12"/>
          </p:nvPr>
        </p:nvSpPr>
        <p:spPr>
          <a:xfrm>
            <a:off x="10094921" y="5398634"/>
            <a:ext cx="1153850" cy="1090789"/>
          </a:xfrm>
        </p:spPr>
        <p:txBody>
          <a:bodyPr anchor="t"/>
          <a:lstStyle>
            <a:lvl1pPr algn="ctr">
              <a:defRPr/>
            </a:lvl1p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04330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17" name="Rectangle 16"/>
          <p:cNvSpPr/>
          <p:nvPr/>
        </p:nvSpPr>
        <p:spPr bwMode="ltGray">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4ABB9F7-FE8F-4CB7-B90F-B7A115B006F6}" type="datetimeFigureOut">
              <a:rPr lang="tr-TR" smtClean="0"/>
              <a:pPr/>
              <a:t>25.08.2021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DC2E8EBC-E876-4F75-A8E2-294E580032CD}" type="slidenum">
              <a:rPr lang="tr-TR" smtClean="0"/>
              <a:pPr/>
              <a:t>‹#›</a:t>
            </a:fld>
            <a:endParaRPr lang="tr-TR" dirty="0"/>
          </a:p>
        </p:txBody>
      </p:sp>
    </p:spTree>
    <p:extLst>
      <p:ext uri="{BB962C8B-B14F-4D97-AF65-F5344CB8AC3E}">
        <p14:creationId xmlns:p14="http://schemas.microsoft.com/office/powerpoint/2010/main" val="177539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5094"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68" y="4087901"/>
            <a:ext cx="1602580" cy="144270"/>
          </a:xfrm>
          <a:prstGeom prst="rect">
            <a:avLst/>
          </a:prstGeom>
        </p:spPr>
      </p:pic>
      <p:sp>
        <p:nvSpPr>
          <p:cNvPr id="9" name="Rectangle 8"/>
          <p:cNvSpPr/>
          <p:nvPr/>
        </p:nvSpPr>
        <p:spPr bwMode="ltGray">
          <a:xfrm>
            <a:off x="-2" y="2726267"/>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3069" y="2726267"/>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145" y="2869895"/>
            <a:ext cx="9611356" cy="1090788"/>
          </a:xfrm>
        </p:spPr>
        <p:txBody>
          <a:bodyPr anchor="ctr">
            <a:normAutofit/>
          </a:bodyPr>
          <a:lstStyle>
            <a:lvl1pPr algn="r">
              <a:defRPr sz="3599"/>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0145" y="4232172"/>
            <a:ext cx="9611356" cy="1704017"/>
          </a:xfrm>
        </p:spPr>
        <p:txBody>
          <a:bodyPr>
            <a:normAutofit/>
          </a:bodyPr>
          <a:lstStyle>
            <a:lvl1pPr marL="0" indent="0" algn="r">
              <a:buNone/>
              <a:defRPr sz="19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101A9C7-C274-4F50-89C9-83BDB06EDB81}" type="datetime1">
              <a:rPr lang="tr-TR" smtClean="0"/>
              <a:pPr/>
              <a:t>25.08.2021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a:xfrm>
            <a:off x="10726662" y="2869896"/>
            <a:ext cx="1153850" cy="1090789"/>
          </a:xfrm>
        </p:spPr>
        <p:txBody>
          <a:bodyPr/>
          <a:lstStyle/>
          <a:p>
            <a:fld id="{6BBE7942-5B1B-4E74-B3CD-25BF9B0ABE25}" type="slidenum">
              <a:rPr lang="tr-TR" smtClean="0"/>
              <a:pPr/>
              <a:t>‹#›</a:t>
            </a:fld>
            <a:endParaRPr lang="tr-TR" dirty="0"/>
          </a:p>
        </p:txBody>
      </p:sp>
    </p:spTree>
    <p:extLst>
      <p:ext uri="{BB962C8B-B14F-4D97-AF65-F5344CB8AC3E}">
        <p14:creationId xmlns:p14="http://schemas.microsoft.com/office/powerpoint/2010/main" val="260590308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10" name="Rectangle 9"/>
          <p:cNvSpPr/>
          <p:nvPr/>
        </p:nvSpPr>
        <p:spPr bwMode="ltGray">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0143" y="2336873"/>
            <a:ext cx="4697134" cy="35993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592666" y="2336873"/>
            <a:ext cx="4698834" cy="35993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12952B5-7A2F-4CC8-B7CE-9234E21C2837}" type="datetime1">
              <a:rPr lang="tr-TR" smtClean="0"/>
              <a:pPr/>
              <a:t>25.08.2021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95551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12" name="Rectangle 11"/>
          <p:cNvSpPr/>
          <p:nvPr/>
        </p:nvSpPr>
        <p:spPr bwMode="ltGray">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143" y="753230"/>
            <a:ext cx="9611359" cy="108093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06115" y="2336874"/>
            <a:ext cx="4471162" cy="693135"/>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0146" y="3030009"/>
            <a:ext cx="4697131" cy="290617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818638" y="2336873"/>
            <a:ext cx="4472863" cy="692076"/>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592667" y="3030009"/>
            <a:ext cx="4698835" cy="290617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E1DA07A-9201-4B4B-BAF2-015AFA30F520}" type="datetime1">
              <a:rPr lang="tr-TR" smtClean="0"/>
              <a:pPr/>
              <a:t>25.08.2021</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08720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8" name="Rectangle 7"/>
          <p:cNvSpPr/>
          <p:nvPr/>
        </p:nvSpPr>
        <p:spPr bwMode="ltGray">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101A9C7-C274-4F50-89C9-83BDB06EDB81}" type="datetime1">
              <a:rPr lang="tr-TR" smtClean="0"/>
              <a:pPr/>
              <a:t>25.08.2021</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6BBE7942-5B1B-4E74-B3CD-25BF9B0ABE25}" type="slidenum">
              <a:rPr lang="tr-TR" smtClean="0"/>
              <a:pPr/>
              <a:t>‹#›</a:t>
            </a:fld>
            <a:endParaRPr lang="tr-TR" dirty="0"/>
          </a:p>
        </p:txBody>
      </p:sp>
    </p:spTree>
    <p:extLst>
      <p:ext uri="{BB962C8B-B14F-4D97-AF65-F5344CB8AC3E}">
        <p14:creationId xmlns:p14="http://schemas.microsoft.com/office/powerpoint/2010/main" val="322551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6" name="Rectangle 5"/>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CB67DBB-F8DB-48F4-997A-49FAD7ECC765}" type="datetime1">
              <a:rPr lang="tr-TR" smtClean="0"/>
              <a:pPr/>
              <a:t>25.08.2021</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6BBE7942-5B1B-4E74-B3CD-25BF9B0ABE25}" type="slidenum">
              <a:rPr lang="tr-TR" smtClean="0"/>
              <a:pPr/>
              <a:t>‹#›</a:t>
            </a:fld>
            <a:endParaRPr lang="tr-TR" dirty="0"/>
          </a:p>
        </p:txBody>
      </p:sp>
    </p:spTree>
    <p:extLst>
      <p:ext uri="{BB962C8B-B14F-4D97-AF65-F5344CB8AC3E}">
        <p14:creationId xmlns:p14="http://schemas.microsoft.com/office/powerpoint/2010/main" val="198097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10" name="Rectangle 9"/>
          <p:cNvSpPr/>
          <p:nvPr/>
        </p:nvSpPr>
        <p:spPr bwMode="ltGray">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145" y="753227"/>
            <a:ext cx="9611355" cy="1080940"/>
          </a:xfrm>
        </p:spPr>
        <p:txBody>
          <a:bodyPr anchor="ctr">
            <a:normAutofit/>
          </a:bodyPr>
          <a:lstStyle>
            <a:lvl1pPr>
              <a:defRPr sz="3599"/>
            </a:lvl1pPr>
          </a:lstStyle>
          <a:p>
            <a:r>
              <a:rPr lang="tr-TR"/>
              <a:t>Asıl başlık stilini düzenlemek için tıklayın</a:t>
            </a:r>
            <a:endParaRPr lang="en-US" dirty="0"/>
          </a:p>
        </p:txBody>
      </p:sp>
      <p:sp>
        <p:nvSpPr>
          <p:cNvPr id="3" name="Content Placeholder 2"/>
          <p:cNvSpPr>
            <a:spLocks noGrp="1"/>
          </p:cNvSpPr>
          <p:nvPr>
            <p:ph idx="1"/>
          </p:nvPr>
        </p:nvSpPr>
        <p:spPr>
          <a:xfrm>
            <a:off x="4684626" y="2336874"/>
            <a:ext cx="5606875" cy="359931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0145" y="2336873"/>
            <a:ext cx="3789091" cy="3599317"/>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F13884F-698C-4153-AB67-9A0F214F106F}" type="datetimeFigureOut">
              <a:rPr lang="tr-TR" smtClean="0"/>
              <a:pPr/>
              <a:t>25.08.2021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3B7FEA86-1680-48AE-B31F-3E3431F3A323}" type="slidenum">
              <a:rPr lang="tr-TR" smtClean="0"/>
              <a:pPr/>
              <a:t>‹#›</a:t>
            </a:fld>
            <a:endParaRPr lang="tr-TR" dirty="0"/>
          </a:p>
        </p:txBody>
      </p:sp>
    </p:spTree>
    <p:extLst>
      <p:ext uri="{BB962C8B-B14F-4D97-AF65-F5344CB8AC3E}">
        <p14:creationId xmlns:p14="http://schemas.microsoft.com/office/powerpoint/2010/main" val="146974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10" name="Rectangle 9"/>
          <p:cNvSpPr/>
          <p:nvPr/>
        </p:nvSpPr>
        <p:spPr bwMode="ltGray">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147" y="753228"/>
            <a:ext cx="9611353" cy="1080938"/>
          </a:xfrm>
        </p:spPr>
        <p:txBody>
          <a:bodyPr anchor="ctr">
            <a:normAutofit/>
          </a:bodyPr>
          <a:lstStyle>
            <a:lvl1pPr>
              <a:defRPr sz="3599"/>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67066" y="2336874"/>
            <a:ext cx="5424436" cy="3599312"/>
          </a:xfrm>
          <a:noFill/>
          <a:ln>
            <a:noFill/>
          </a:ln>
          <a:effectLst>
            <a:outerShdw blurRad="76200" dist="63500" dir="5040000" algn="tl" rotWithShape="0">
              <a:srgbClr val="000000">
                <a:alpha val="41000"/>
              </a:srgb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tr-TR"/>
              <a:t>Resim eklemek için simgeye tıklayın</a:t>
            </a:r>
            <a:endParaRPr lang="en-US" dirty="0"/>
          </a:p>
        </p:txBody>
      </p:sp>
      <p:sp>
        <p:nvSpPr>
          <p:cNvPr id="4" name="Text Placeholder 3"/>
          <p:cNvSpPr>
            <a:spLocks noGrp="1"/>
          </p:cNvSpPr>
          <p:nvPr>
            <p:ph type="body" sz="half" idx="2"/>
          </p:nvPr>
        </p:nvSpPr>
        <p:spPr>
          <a:xfrm>
            <a:off x="680146" y="2336874"/>
            <a:ext cx="3875247" cy="3599315"/>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101A9C7-C274-4F50-89C9-83BDB06EDB81}" type="datetime1">
              <a:rPr lang="tr-TR" smtClean="0"/>
              <a:pPr/>
              <a:t>25.08.2021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6BBE7942-5B1B-4E74-B3CD-25BF9B0ABE25}" type="slidenum">
              <a:rPr lang="tr-TR" smtClean="0"/>
              <a:pPr/>
              <a:t>‹#›</a:t>
            </a:fld>
            <a:endParaRPr lang="tr-TR" dirty="0"/>
          </a:p>
        </p:txBody>
      </p:sp>
    </p:spTree>
    <p:extLst>
      <p:ext uri="{BB962C8B-B14F-4D97-AF65-F5344CB8AC3E}">
        <p14:creationId xmlns:p14="http://schemas.microsoft.com/office/powerpoint/2010/main" val="244987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Placeholder 1"/>
          <p:cNvSpPr>
            <a:spLocks noGrp="1"/>
          </p:cNvSpPr>
          <p:nvPr>
            <p:ph type="title"/>
          </p:nvPr>
        </p:nvSpPr>
        <p:spPr>
          <a:xfrm>
            <a:off x="680145" y="753228"/>
            <a:ext cx="9611357" cy="108093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0145" y="2336873"/>
            <a:ext cx="9611357" cy="359931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49014" y="5936188"/>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101A9C7-C274-4F50-89C9-83BDB06EDB81}" type="datetime1">
              <a:rPr lang="tr-TR" smtClean="0"/>
              <a:pPr/>
              <a:t>25.08.2021</a:t>
            </a:fld>
            <a:endParaRPr lang="tr-TR" dirty="0"/>
          </a:p>
        </p:txBody>
      </p:sp>
      <p:sp>
        <p:nvSpPr>
          <p:cNvPr id="5" name="Footer Placeholder 4"/>
          <p:cNvSpPr>
            <a:spLocks noGrp="1"/>
          </p:cNvSpPr>
          <p:nvPr>
            <p:ph type="ftr" sz="quarter" idx="3"/>
          </p:nvPr>
        </p:nvSpPr>
        <p:spPr>
          <a:xfrm>
            <a:off x="680144" y="5936189"/>
            <a:ext cx="6868871"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dirty="0"/>
          </a:p>
        </p:txBody>
      </p:sp>
      <p:sp>
        <p:nvSpPr>
          <p:cNvPr id="6" name="Slide Number Placeholder 5"/>
          <p:cNvSpPr>
            <a:spLocks noGrp="1"/>
          </p:cNvSpPr>
          <p:nvPr>
            <p:ph type="sldNum" sz="quarter" idx="4"/>
          </p:nvPr>
        </p:nvSpPr>
        <p:spPr>
          <a:xfrm>
            <a:off x="10726662" y="753228"/>
            <a:ext cx="1153850" cy="1090789"/>
          </a:xfrm>
          <a:prstGeom prst="rect">
            <a:avLst/>
          </a:prstGeom>
        </p:spPr>
        <p:txBody>
          <a:bodyPr vert="horz" lIns="91440" tIns="45720" rIns="91440" bIns="45720" rtlCol="0" anchor="ctr"/>
          <a:lstStyle>
            <a:lvl1pPr algn="l">
              <a:defRPr sz="3599">
                <a:solidFill>
                  <a:schemeClr val="tx1">
                    <a:tint val="75000"/>
                  </a:schemeClr>
                </a:solidFill>
              </a:defRPr>
            </a:lvl1pPr>
          </a:lstStyle>
          <a:p>
            <a:fld id="{6BBE7942-5B1B-4E74-B3CD-25BF9B0ABE25}" type="slidenum">
              <a:rPr lang="tr-TR" smtClean="0"/>
              <a:pPr/>
              <a:t>‹#›</a:t>
            </a:fld>
            <a:endParaRPr lang="tr-TR" dirty="0"/>
          </a:p>
        </p:txBody>
      </p:sp>
    </p:spTree>
    <p:extLst>
      <p:ext uri="{BB962C8B-B14F-4D97-AF65-F5344CB8AC3E}">
        <p14:creationId xmlns:p14="http://schemas.microsoft.com/office/powerpoint/2010/main" val="3850431872"/>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35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3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214;&#286;RENC&#304;%20S&#214;ZLE&#350;ME%20FES&#304;H%20TUTANA&#286;I-1.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file:///E:\Hakan\Koordinat&#246;rl&#252;k\1.%20D&#246;nem\1-&#304;ME%20TOPLANTISI\SUNULAR\&#304;&#350;LETMELERE%20YAZI-2021.pdf" TargetMode="External"/><Relationship Id="rId2" Type="http://schemas.openxmlformats.org/officeDocument/2006/relationships/hyperlink" Target="file:///E:\Hakan\Koordinat&#246;rl&#252;k\1.%20D&#246;nem\1-&#304;ME%20TOPLANTISI\SUNULAR\COV&#304;D\COV&#304;D-19KAPALIISYERIONLEMLERI.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hyperlink" Target="file:///E:\HAKAN\Koordinat&#246;rl&#252;k\1.%20D&#246;nem\1-&#304;ME%20TOPLANTISI\SUNULAR\EK2-ALANLARIN%20&#214;&#286;RENC&#304;%20SAYILARI%20VE%20Y&#220;KLER&#304;.xlsx" TargetMode="External"/><Relationship Id="rId2" Type="http://schemas.openxmlformats.org/officeDocument/2006/relationships/hyperlink" Target="file:///E:\HAKAN\Koordinat&#246;rl&#252;k\1.%20D&#246;nem\1-&#304;ME%20TOPLANTISI\SUNULAR\EK1-ALANLARIN%20&#304;&#350;LETME%20G&#220;NLER&#304;N&#304;N%20BEL&#304;RLENMES&#304;.xls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file:///E:\HAKAN\Koordinat&#246;rl&#252;k\1.%20D&#246;nem\1-&#304;ME%20TOPLANTISI\SUNULAR\EK2-ALANLARIN%20&#214;&#286;RENC&#304;%20SAYILARI%20VE%20Y&#220;KLER&#304;.xlsx" TargetMode="External"/><Relationship Id="rId2" Type="http://schemas.openxmlformats.org/officeDocument/2006/relationships/hyperlink" Target="file:///E:\HAKAN\Koordinat&#246;rl&#252;k\1.%20D&#246;nem\1-&#304;ME%20TOPLANTISI\SUNULAR\EK1-ALANLARIN%20&#304;&#350;LETME%20G&#220;NLER&#304;N&#304;N%20BEL&#304;RLENMES&#304;.xls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file:///E:\HAKAN\Koordinat&#246;rl&#252;k\1.%20D&#246;nem\1-&#304;ME%20TOPLANTISI\SUNULAR\EK9-KOORD&#304;NAT&#214;RL&#220;K%20&#220;CRETLER&#304;%20TABLOSU.xls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file:///E:\Hakan\Koordinat&#246;rl&#252;k\1.%20D&#246;nem\1-&#304;ME%20TOPLANTISI\SUNULAR\pansiyon%20&#246;&#287;rencileri\pansiyon%20&#246;&#287;rencileri.jpg"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file:///E:\Hakan\Koordinat&#246;rl&#252;k\1.%20D&#246;nem\1-&#304;ME%20TOPLANTISI\SUNULAR\EK10-ustaogreticili&#287;i%20ba&#351;vurular&#305;-100%20adet.jpg"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ctrTitle"/>
          </p:nvPr>
        </p:nvSpPr>
        <p:spPr>
          <a:xfrm>
            <a:off x="-25997" y="2566954"/>
            <a:ext cx="8902724" cy="1504480"/>
          </a:xfrm>
        </p:spPr>
        <p:txBody>
          <a:bodyPr/>
          <a:lstStyle/>
          <a:p>
            <a:pPr algn="ctr" defTabSz="914400">
              <a:lnSpc>
                <a:spcPct val="90000"/>
              </a:lnSpc>
              <a:spcBef>
                <a:spcPts val="0"/>
              </a:spcBef>
              <a:buNone/>
            </a:pPr>
            <a:br>
              <a:rPr lang="tr-TR" sz="4400" b="1" i="0" baseline="0" dirty="0">
                <a:solidFill>
                  <a:schemeClr val="tx1"/>
                </a:solidFill>
                <a:effectLst>
                  <a:outerShdw blurRad="50800" dist="25400" dir="2700000" algn="br">
                    <a:srgbClr val="626817">
                      <a:alpha val="50000"/>
                      <a:lumMod val="50000"/>
                    </a:srgbClr>
                  </a:outerShdw>
                </a:effectLst>
                <a:latin typeface="Arial Black" panose="020B0A04020102020204" pitchFamily="34" charset="0"/>
              </a:rPr>
            </a:br>
            <a:r>
              <a:rPr lang="tr-TR" sz="4400" dirty="0">
                <a:effectLst>
                  <a:outerShdw blurRad="50800" dist="25400" dir="2700000" algn="br">
                    <a:srgbClr val="626817">
                      <a:alpha val="50000"/>
                      <a:lumMod val="50000"/>
                    </a:srgbClr>
                  </a:outerShdw>
                </a:effectLst>
                <a:latin typeface="Arial Black" panose="020B0A04020102020204" pitchFamily="34" charset="0"/>
              </a:rPr>
              <a:t>İŞLETMELERDE MESLEKİ EĞİTİM TOPLANTISI</a:t>
            </a:r>
            <a:endParaRPr lang="tr-TR" sz="4400" b="1" i="0" baseline="0" dirty="0">
              <a:solidFill>
                <a:schemeClr val="tx1"/>
              </a:solidFill>
              <a:effectLst>
                <a:outerShdw blurRad="50800" dist="25400" dir="2700000" algn="br">
                  <a:srgbClr val="626817">
                    <a:alpha val="50000"/>
                    <a:lumMod val="50000"/>
                  </a:srgbClr>
                </a:outerShdw>
              </a:effectLst>
              <a:latin typeface="Arial Black" panose="020B0A04020102020204" pitchFamily="34" charset="0"/>
            </a:endParaRPr>
          </a:p>
        </p:txBody>
      </p:sp>
      <p:sp>
        <p:nvSpPr>
          <p:cNvPr id="9" name="Alt Başlık 8"/>
          <p:cNvSpPr>
            <a:spLocks noGrp="1"/>
          </p:cNvSpPr>
          <p:nvPr>
            <p:ph type="subTitle" idx="1"/>
          </p:nvPr>
        </p:nvSpPr>
        <p:spPr>
          <a:xfrm>
            <a:off x="2422004" y="620689"/>
            <a:ext cx="7174803" cy="1780138"/>
          </a:xfrm>
        </p:spPr>
        <p:txBody>
          <a:bodyPr>
            <a:normAutofit fontScale="92500"/>
          </a:bodyPr>
          <a:lstStyle/>
          <a:p>
            <a:pPr algn="ctr"/>
            <a:r>
              <a:rPr lang="tr-TR" sz="5400" dirty="0"/>
              <a:t>EDREMİT MESLEKİ VE TEKNİK ANADOLU LİSESİ</a:t>
            </a:r>
          </a:p>
          <a:p>
            <a:pPr marL="0" indent="0" algn="ctr">
              <a:buNone/>
            </a:pPr>
            <a:endParaRPr lang="tr-TR" sz="5400" dirty="0"/>
          </a:p>
        </p:txBody>
      </p:sp>
      <p:graphicFrame>
        <p:nvGraphicFramePr>
          <p:cNvPr id="4" name="Diyagram 3"/>
          <p:cNvGraphicFramePr/>
          <p:nvPr>
            <p:extLst>
              <p:ext uri="{D42A27DB-BD31-4B8C-83A1-F6EECF244321}">
                <p14:modId xmlns:p14="http://schemas.microsoft.com/office/powerpoint/2010/main" val="4233660102"/>
              </p:ext>
            </p:extLst>
          </p:nvPr>
        </p:nvGraphicFramePr>
        <p:xfrm>
          <a:off x="2629" y="60000"/>
          <a:ext cx="4329233" cy="2936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803334" y="260648"/>
            <a:ext cx="2232507" cy="2140179"/>
          </a:xfrm>
          <a:prstGeom prst="rect">
            <a:avLst/>
          </a:prstGeom>
        </p:spPr>
      </p:pic>
      <p:sp>
        <p:nvSpPr>
          <p:cNvPr id="2" name="Dikdörtgen 1">
            <a:extLst>
              <a:ext uri="{FF2B5EF4-FFF2-40B4-BE49-F238E27FC236}">
                <a16:creationId xmlns:a16="http://schemas.microsoft.com/office/drawing/2014/main" id="{44E4BCF7-9C03-4A33-8EF3-220E721B4F04}"/>
              </a:ext>
            </a:extLst>
          </p:cNvPr>
          <p:cNvSpPr/>
          <p:nvPr/>
        </p:nvSpPr>
        <p:spPr>
          <a:xfrm>
            <a:off x="9661121" y="2566954"/>
            <a:ext cx="2031325" cy="1754326"/>
          </a:xfrm>
          <a:prstGeom prst="rect">
            <a:avLst/>
          </a:prstGeom>
        </p:spPr>
        <p:txBody>
          <a:bodyPr wrap="none">
            <a:spAutoFit/>
          </a:bodyPr>
          <a:lstStyle/>
          <a:p>
            <a:r>
              <a:rPr lang="tr-TR" sz="5400" b="1" dirty="0">
                <a:effectLst>
                  <a:outerShdw blurRad="50800" dist="25400" dir="2700000" algn="br">
                    <a:srgbClr val="626817">
                      <a:alpha val="50000"/>
                      <a:lumMod val="50000"/>
                    </a:srgbClr>
                  </a:outerShdw>
                </a:effectLst>
                <a:latin typeface="Arial Black" panose="020B0A04020102020204" pitchFamily="34" charset="0"/>
              </a:rPr>
              <a:t>2021</a:t>
            </a:r>
          </a:p>
          <a:p>
            <a:r>
              <a:rPr lang="tr-TR" sz="5400" b="1" dirty="0">
                <a:effectLst>
                  <a:outerShdw blurRad="50800" dist="25400" dir="2700000" algn="br">
                    <a:srgbClr val="626817">
                      <a:alpha val="50000"/>
                      <a:lumMod val="50000"/>
                    </a:srgbClr>
                  </a:outerShdw>
                </a:effectLst>
                <a:latin typeface="Arial Black" panose="020B0A04020102020204" pitchFamily="34" charset="0"/>
              </a:rPr>
              <a:t>2022</a:t>
            </a:r>
            <a:endParaRPr lang="tr-TR" sz="5400" dirty="0"/>
          </a:p>
        </p:txBody>
      </p:sp>
    </p:spTree>
    <p:extLst>
      <p:ext uri="{BB962C8B-B14F-4D97-AF65-F5344CB8AC3E}">
        <p14:creationId xmlns:p14="http://schemas.microsoft.com/office/powerpoint/2010/main" val="792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5933" y="1124744"/>
            <a:ext cx="11737304" cy="5616624"/>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tr-TR" sz="4000" dirty="0">
                <a:solidFill>
                  <a:schemeClr val="bg1"/>
                </a:solidFill>
                <a:effectLst/>
                <a:latin typeface="Arial" panose="020B0604020202020204" pitchFamily="34" charset="0"/>
                <a:cs typeface="Arial" panose="020B0604020202020204" pitchFamily="34" charset="0"/>
              </a:rPr>
              <a:t>4. </a:t>
            </a:r>
            <a:r>
              <a:rPr lang="tr-TR" sz="4000" dirty="0">
                <a:effectLst/>
              </a:rPr>
              <a:t>Hazırlama, Tamamlama ve Temizleme İşleri Yönetmeliği kapsamındaki işler,</a:t>
            </a:r>
          </a:p>
          <a:p>
            <a:pPr marL="0" indent="0" algn="just">
              <a:buNone/>
            </a:pPr>
            <a:r>
              <a:rPr lang="tr-TR" sz="4000" dirty="0">
                <a:solidFill>
                  <a:schemeClr val="bg1"/>
                </a:solidFill>
                <a:effectLst/>
                <a:latin typeface="Arial" panose="020B0604020202020204" pitchFamily="34" charset="0"/>
                <a:cs typeface="Arial" panose="020B0604020202020204" pitchFamily="34" charset="0"/>
              </a:rPr>
              <a:t>5. </a:t>
            </a:r>
            <a:r>
              <a:rPr lang="tr-TR" sz="4000" dirty="0">
                <a:effectLst/>
              </a:rPr>
              <a:t>Alkol, sigara ve bağımlılığa yol açan maddelerin üretimi ve toptan satış işleri,</a:t>
            </a:r>
          </a:p>
          <a:p>
            <a:pPr marL="0" indent="0" algn="just">
              <a:buNone/>
            </a:pPr>
            <a:r>
              <a:rPr lang="tr-TR" sz="4000" dirty="0">
                <a:solidFill>
                  <a:schemeClr val="bg1"/>
                </a:solidFill>
                <a:effectLst/>
                <a:latin typeface="Arial" panose="020B0604020202020204" pitchFamily="34" charset="0"/>
                <a:cs typeface="Arial" panose="020B0604020202020204" pitchFamily="34" charset="0"/>
              </a:rPr>
              <a:t>6.</a:t>
            </a:r>
            <a:r>
              <a:rPr lang="tr-TR" sz="4000" dirty="0">
                <a:effectLst/>
              </a:rPr>
              <a:t> Parlayıcı, patlayıcı, zararlı ve tehlikeli maddelerin toptan ve perakende satış işleri ile bu gibi maddelerin imali, işlenmesi, depolanması </a:t>
            </a:r>
          </a:p>
          <a:p>
            <a:pPr marL="0" indent="0" algn="just">
              <a:buNone/>
            </a:pPr>
            <a:r>
              <a:rPr lang="tr-TR" sz="4000" dirty="0">
                <a:solidFill>
                  <a:schemeClr val="bg1"/>
                </a:solidFill>
                <a:effectLst/>
                <a:latin typeface="Arial" panose="020B0604020202020204" pitchFamily="34" charset="0"/>
                <a:cs typeface="Arial" panose="020B0604020202020204" pitchFamily="34" charset="0"/>
              </a:rPr>
              <a:t>7.</a:t>
            </a:r>
            <a:r>
              <a:rPr lang="tr-TR" sz="4000" dirty="0">
                <a:effectLst/>
              </a:rPr>
              <a:t> Gürültü ve/veya vibrasyonun yüksek olduğu ortamlarda yapılan işler,</a:t>
            </a:r>
            <a:endParaRPr lang="tr-TR" sz="4000" dirty="0">
              <a:solidFill>
                <a:schemeClr val="bg1"/>
              </a:solidFill>
              <a:effectLst/>
              <a:latin typeface="Arial" panose="020B0604020202020204" pitchFamily="34" charset="0"/>
              <a:cs typeface="Arial" panose="020B0604020202020204" pitchFamily="34" charset="0"/>
            </a:endParaRPr>
          </a:p>
        </p:txBody>
      </p:sp>
      <p:sp>
        <p:nvSpPr>
          <p:cNvPr id="4" name="İçerik Yer Tutucusu 2"/>
          <p:cNvSpPr txBox="1">
            <a:spLocks/>
          </p:cNvSpPr>
          <p:nvPr/>
        </p:nvSpPr>
        <p:spPr>
          <a:xfrm>
            <a:off x="225761" y="91063"/>
            <a:ext cx="11737304" cy="7456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dk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dk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dk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dk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dk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dk1"/>
                </a:solidFill>
                <a:effectLst>
                  <a:outerShdw blurRad="50800" dist="12700" dir="8100000" algn="tr" rotWithShape="0">
                    <a:schemeClr val="bg2">
                      <a:lumMod val="50000"/>
                      <a:alpha val="40000"/>
                    </a:schemeClr>
                  </a:outerShdw>
                </a:effectLst>
                <a:latin typeface="+mn-lt"/>
                <a:ea typeface="+mn-ea"/>
                <a:cs typeface="+mn-cs"/>
              </a:defRPr>
            </a:lvl9pPr>
          </a:lstStyle>
          <a:p>
            <a:pPr algn="just"/>
            <a:r>
              <a:rPr lang="tr-TR" sz="4000" b="1" dirty="0">
                <a:effectLst/>
                <a:latin typeface="Times New Roman" panose="02020603050405020304" pitchFamily="18" charset="0"/>
                <a:cs typeface="Times New Roman" panose="02020603050405020304" pitchFamily="18" charset="0"/>
              </a:rPr>
              <a:t>S- </a:t>
            </a:r>
            <a:r>
              <a:rPr lang="en-US" sz="4000" b="1" dirty="0" err="1">
                <a:effectLst/>
                <a:latin typeface="Times New Roman" panose="02020603050405020304" pitchFamily="18" charset="0"/>
                <a:cs typeface="Times New Roman" panose="02020603050405020304" pitchFamily="18" charset="0"/>
              </a:rPr>
              <a:t>Öğrenci</a:t>
            </a:r>
            <a:r>
              <a:rPr lang="tr-TR" sz="4000" b="1" dirty="0" err="1">
                <a:effectLst/>
                <a:latin typeface="Times New Roman" panose="02020603050405020304" pitchFamily="18" charset="0"/>
                <a:cs typeface="Times New Roman" panose="02020603050405020304" pitchFamily="18" charset="0"/>
              </a:rPr>
              <a:t>lerin</a:t>
            </a:r>
            <a:r>
              <a:rPr lang="tr-TR" sz="4000" b="1" dirty="0">
                <a:effectLst/>
                <a:latin typeface="Times New Roman" panose="02020603050405020304" pitchFamily="18" charset="0"/>
                <a:cs typeface="Times New Roman" panose="02020603050405020304" pitchFamily="18" charset="0"/>
              </a:rPr>
              <a:t> çalıştırılamayacağı işler nelerdir?</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488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5933" y="1124744"/>
            <a:ext cx="11737304" cy="5616624"/>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tr-TR" sz="4000" dirty="0">
                <a:solidFill>
                  <a:schemeClr val="bg1"/>
                </a:solidFill>
                <a:effectLst/>
                <a:latin typeface="Arial" panose="020B0604020202020204" pitchFamily="34" charset="0"/>
                <a:cs typeface="Arial" panose="020B0604020202020204" pitchFamily="34" charset="0"/>
              </a:rPr>
              <a:t>8. </a:t>
            </a:r>
            <a:r>
              <a:rPr lang="tr-TR" sz="4000" dirty="0">
                <a:effectLst/>
              </a:rPr>
              <a:t>Aşırı sıcak ve soğuk ortamda çalışma gerektiren işler</a:t>
            </a:r>
          </a:p>
          <a:p>
            <a:pPr marL="0" indent="0" algn="just">
              <a:buNone/>
            </a:pPr>
            <a:r>
              <a:rPr lang="tr-TR" sz="4000" dirty="0">
                <a:solidFill>
                  <a:schemeClr val="bg1"/>
                </a:solidFill>
                <a:effectLst/>
                <a:latin typeface="Arial" panose="020B0604020202020204" pitchFamily="34" charset="0"/>
                <a:cs typeface="Arial" panose="020B0604020202020204" pitchFamily="34" charset="0"/>
              </a:rPr>
              <a:t>9.</a:t>
            </a:r>
            <a:r>
              <a:rPr lang="tr-TR" sz="4000" dirty="0">
                <a:effectLst/>
              </a:rPr>
              <a:t> Radyoaktif maddelere ve zararlı ışınlara maruz kalınması ihtimali olan işler,</a:t>
            </a:r>
          </a:p>
          <a:p>
            <a:pPr marL="0" indent="0" algn="just">
              <a:buNone/>
            </a:pPr>
            <a:r>
              <a:rPr lang="tr-TR" sz="4000" dirty="0">
                <a:solidFill>
                  <a:schemeClr val="bg1"/>
                </a:solidFill>
                <a:effectLst/>
                <a:latin typeface="Arial" panose="020B0604020202020204" pitchFamily="34" charset="0"/>
                <a:cs typeface="Arial" panose="020B0604020202020204" pitchFamily="34" charset="0"/>
              </a:rPr>
              <a:t>10.</a:t>
            </a:r>
            <a:r>
              <a:rPr lang="tr-TR" sz="4000" dirty="0">
                <a:effectLst/>
              </a:rPr>
              <a:t> Fazla dikkat isteyen ve aralıksız ayakta durmayı gerektiren işler,</a:t>
            </a:r>
          </a:p>
          <a:p>
            <a:pPr marL="0" indent="0" algn="just">
              <a:buNone/>
            </a:pPr>
            <a:r>
              <a:rPr lang="tr-TR" sz="4000" dirty="0">
                <a:solidFill>
                  <a:schemeClr val="bg1"/>
                </a:solidFill>
                <a:effectLst/>
                <a:latin typeface="Arial" panose="020B0604020202020204" pitchFamily="34" charset="0"/>
                <a:cs typeface="Arial" panose="020B0604020202020204" pitchFamily="34" charset="0"/>
              </a:rPr>
              <a:t>11. </a:t>
            </a:r>
            <a:r>
              <a:rPr lang="tr-TR" sz="4400" b="1" dirty="0">
                <a:solidFill>
                  <a:srgbClr val="FF0000"/>
                </a:solidFill>
                <a:effectLst/>
              </a:rPr>
              <a:t>Para taşıma ve tahsilat işleri,</a:t>
            </a:r>
            <a:endParaRPr lang="tr-TR" sz="4000" b="1" dirty="0">
              <a:solidFill>
                <a:srgbClr val="FF0000"/>
              </a:solidFill>
              <a:effectLst/>
            </a:endParaRPr>
          </a:p>
        </p:txBody>
      </p:sp>
      <p:sp>
        <p:nvSpPr>
          <p:cNvPr id="4" name="İçerik Yer Tutucusu 2"/>
          <p:cNvSpPr txBox="1">
            <a:spLocks/>
          </p:cNvSpPr>
          <p:nvPr/>
        </p:nvSpPr>
        <p:spPr>
          <a:xfrm>
            <a:off x="225761" y="91063"/>
            <a:ext cx="11737304" cy="7456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dk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dk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dk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dk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dk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dk1"/>
                </a:solidFill>
                <a:effectLst>
                  <a:outerShdw blurRad="50800" dist="12700" dir="8100000" algn="tr" rotWithShape="0">
                    <a:schemeClr val="bg2">
                      <a:lumMod val="50000"/>
                      <a:alpha val="40000"/>
                    </a:schemeClr>
                  </a:outerShdw>
                </a:effectLst>
                <a:latin typeface="+mn-lt"/>
                <a:ea typeface="+mn-ea"/>
                <a:cs typeface="+mn-cs"/>
              </a:defRPr>
            </a:lvl9pPr>
          </a:lstStyle>
          <a:p>
            <a:pPr algn="just"/>
            <a:r>
              <a:rPr lang="tr-TR" sz="4000" b="1" dirty="0">
                <a:effectLst/>
                <a:latin typeface="Times New Roman" panose="02020603050405020304" pitchFamily="18" charset="0"/>
                <a:cs typeface="Times New Roman" panose="02020603050405020304" pitchFamily="18" charset="0"/>
              </a:rPr>
              <a:t>S- </a:t>
            </a:r>
            <a:r>
              <a:rPr lang="en-US" sz="4000" b="1" dirty="0" err="1">
                <a:effectLst/>
                <a:latin typeface="Times New Roman" panose="02020603050405020304" pitchFamily="18" charset="0"/>
                <a:cs typeface="Times New Roman" panose="02020603050405020304" pitchFamily="18" charset="0"/>
              </a:rPr>
              <a:t>Öğrenci</a:t>
            </a:r>
            <a:r>
              <a:rPr lang="tr-TR" sz="4000" b="1" dirty="0" err="1">
                <a:effectLst/>
                <a:latin typeface="Times New Roman" panose="02020603050405020304" pitchFamily="18" charset="0"/>
                <a:cs typeface="Times New Roman" panose="02020603050405020304" pitchFamily="18" charset="0"/>
              </a:rPr>
              <a:t>lerin</a:t>
            </a:r>
            <a:r>
              <a:rPr lang="tr-TR" sz="4000" b="1" dirty="0">
                <a:effectLst/>
                <a:latin typeface="Times New Roman" panose="02020603050405020304" pitchFamily="18" charset="0"/>
                <a:cs typeface="Times New Roman" panose="02020603050405020304" pitchFamily="18" charset="0"/>
              </a:rPr>
              <a:t> çalıştırılamayacağı işler nelerdir?</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5933" y="1124744"/>
            <a:ext cx="11737304" cy="5616624"/>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tr-TR" sz="5400" dirty="0">
                <a:solidFill>
                  <a:schemeClr val="bg1"/>
                </a:solidFill>
                <a:effectLst/>
                <a:latin typeface="Arial" panose="020B0604020202020204" pitchFamily="34" charset="0"/>
                <a:cs typeface="Arial" panose="020B0604020202020204" pitchFamily="34" charset="0"/>
              </a:rPr>
              <a:t>12.</a:t>
            </a:r>
            <a:r>
              <a:rPr lang="tr-TR" sz="5400" dirty="0">
                <a:effectLst/>
              </a:rPr>
              <a:t> İş bitiminde evine veya ailesinin yanına dönmesine olanak sağlamayan işler,</a:t>
            </a:r>
          </a:p>
          <a:p>
            <a:pPr marL="0" indent="0" algn="just">
              <a:buNone/>
            </a:pPr>
            <a:r>
              <a:rPr lang="tr-TR" sz="5400" dirty="0">
                <a:solidFill>
                  <a:schemeClr val="bg1"/>
                </a:solidFill>
                <a:effectLst/>
                <a:latin typeface="Arial" panose="020B0604020202020204" pitchFamily="34" charset="0"/>
                <a:cs typeface="Arial" panose="020B0604020202020204" pitchFamily="34" charset="0"/>
              </a:rPr>
              <a:t>13. A</a:t>
            </a:r>
            <a:r>
              <a:rPr lang="tr-TR" sz="5400" dirty="0">
                <a:effectLst/>
              </a:rPr>
              <a:t>çık bir şekilde veya uzman hekim raporu ile fiziki ve psikolojik yeterliliklerinin üzerinde olan işler,</a:t>
            </a:r>
          </a:p>
        </p:txBody>
      </p:sp>
      <p:sp>
        <p:nvSpPr>
          <p:cNvPr id="4" name="İçerik Yer Tutucusu 2"/>
          <p:cNvSpPr txBox="1">
            <a:spLocks/>
          </p:cNvSpPr>
          <p:nvPr/>
        </p:nvSpPr>
        <p:spPr>
          <a:xfrm>
            <a:off x="225761" y="91063"/>
            <a:ext cx="11737304" cy="7456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dk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dk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dk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dk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dk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dk1"/>
                </a:solidFill>
                <a:effectLst>
                  <a:outerShdw blurRad="50800" dist="12700" dir="8100000" algn="tr" rotWithShape="0">
                    <a:schemeClr val="bg2">
                      <a:lumMod val="50000"/>
                      <a:alpha val="40000"/>
                    </a:schemeClr>
                  </a:outerShdw>
                </a:effectLst>
                <a:latin typeface="+mn-lt"/>
                <a:ea typeface="+mn-ea"/>
                <a:cs typeface="+mn-cs"/>
              </a:defRPr>
            </a:lvl9pPr>
          </a:lstStyle>
          <a:p>
            <a:pPr algn="just"/>
            <a:r>
              <a:rPr lang="tr-TR" sz="4000" b="1" dirty="0">
                <a:effectLst/>
                <a:latin typeface="Times New Roman" panose="02020603050405020304" pitchFamily="18" charset="0"/>
                <a:cs typeface="Times New Roman" panose="02020603050405020304" pitchFamily="18" charset="0"/>
              </a:rPr>
              <a:t>S- </a:t>
            </a:r>
            <a:r>
              <a:rPr lang="en-US" sz="4000" b="1" dirty="0" err="1">
                <a:effectLst/>
                <a:latin typeface="Times New Roman" panose="02020603050405020304" pitchFamily="18" charset="0"/>
                <a:cs typeface="Times New Roman" panose="02020603050405020304" pitchFamily="18" charset="0"/>
              </a:rPr>
              <a:t>Öğrenci</a:t>
            </a:r>
            <a:r>
              <a:rPr lang="tr-TR" sz="4000" b="1" dirty="0" err="1">
                <a:effectLst/>
                <a:latin typeface="Times New Roman" panose="02020603050405020304" pitchFamily="18" charset="0"/>
                <a:cs typeface="Times New Roman" panose="02020603050405020304" pitchFamily="18" charset="0"/>
              </a:rPr>
              <a:t>lerin</a:t>
            </a:r>
            <a:r>
              <a:rPr lang="tr-TR" sz="4000" b="1" dirty="0">
                <a:effectLst/>
                <a:latin typeface="Times New Roman" panose="02020603050405020304" pitchFamily="18" charset="0"/>
                <a:cs typeface="Times New Roman" panose="02020603050405020304" pitchFamily="18" charset="0"/>
              </a:rPr>
              <a:t> çalıştırılamayacağı işler nelerdir?</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88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8276" y="980728"/>
            <a:ext cx="10801200" cy="822884"/>
          </a:xfrm>
        </p:spPr>
        <p:txBody>
          <a:bodyPr>
            <a:normAutofit fontScale="90000"/>
          </a:bodyPr>
          <a:lstStyle/>
          <a:p>
            <a:pPr algn="ctr" defTabSz="914400">
              <a:lnSpc>
                <a:spcPct val="90000"/>
              </a:lnSpc>
              <a:spcBef>
                <a:spcPts val="0"/>
              </a:spcBef>
              <a:buNone/>
            </a:pPr>
            <a:r>
              <a:rPr lang="tr-TR" sz="6000" dirty="0">
                <a:effectLst>
                  <a:outerShdw blurRad="38100" dist="38100" dir="2700000" algn="br">
                    <a:srgbClr val="626817">
                      <a:alpha val="43000"/>
                      <a:lumMod val="50000"/>
                    </a:srgbClr>
                  </a:outerShdw>
                </a:effectLst>
                <a:latin typeface="Constantia"/>
              </a:rPr>
              <a:t>ARA TATİL, YARIYIL ve YAZ TATİLİ</a:t>
            </a:r>
            <a:endParaRPr lang="tr-TR" sz="6000" b="1" i="0" baseline="0" dirty="0">
              <a:solidFill>
                <a:schemeClr val="tx1"/>
              </a:solidFill>
              <a:effectLst>
                <a:outerShdw blurRad="38100" dist="38100" dir="2700000" algn="br">
                  <a:srgbClr val="626817">
                    <a:alpha val="43000"/>
                    <a:lumMod val="50000"/>
                  </a:srgbClr>
                </a:outerShdw>
              </a:effectLst>
              <a:latin typeface="Constantia"/>
            </a:endParaRPr>
          </a:p>
        </p:txBody>
      </p:sp>
      <p:sp>
        <p:nvSpPr>
          <p:cNvPr id="3" name="İçerik Yer Tutucusu 2"/>
          <p:cNvSpPr>
            <a:spLocks noGrp="1"/>
          </p:cNvSpPr>
          <p:nvPr>
            <p:ph idx="1"/>
          </p:nvPr>
        </p:nvSpPr>
        <p:spPr>
          <a:xfrm>
            <a:off x="243169" y="2033258"/>
            <a:ext cx="11737304" cy="1390614"/>
          </a:xfrm>
        </p:spPr>
        <p:style>
          <a:lnRef idx="2">
            <a:schemeClr val="accent1"/>
          </a:lnRef>
          <a:fillRef idx="1">
            <a:schemeClr val="lt1"/>
          </a:fillRef>
          <a:effectRef idx="0">
            <a:schemeClr val="accent1"/>
          </a:effectRef>
          <a:fontRef idx="minor">
            <a:schemeClr val="dk1"/>
          </a:fontRef>
        </p:style>
        <p:txBody>
          <a:bodyPr>
            <a:normAutofit/>
          </a:bodyPr>
          <a:lstStyle/>
          <a:p>
            <a:pPr algn="just"/>
            <a:r>
              <a:rPr lang="tr-TR" sz="4000" b="1" dirty="0">
                <a:effectLst/>
                <a:latin typeface="Times New Roman" panose="02020603050405020304" pitchFamily="18" charset="0"/>
                <a:cs typeface="Times New Roman" panose="02020603050405020304" pitchFamily="18" charset="0"/>
              </a:rPr>
              <a:t>S- Öğrenci ara tatil, yarıyıl tatilinde çalışacak mı?</a:t>
            </a:r>
            <a:endParaRPr lang="tr-TR" sz="4000" b="1"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242030" y="3450981"/>
            <a:ext cx="11721035" cy="339319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28600" indent="-228600" algn="just">
              <a:lnSpc>
                <a:spcPct val="90000"/>
              </a:lnSpc>
              <a:spcBef>
                <a:spcPts val="1800"/>
              </a:spcBef>
              <a:buClr>
                <a:schemeClr val="tx1"/>
              </a:buClr>
              <a:buFont typeface="Arial" pitchFamily="34" charset="0"/>
              <a:buChar char="•"/>
            </a:pPr>
            <a:r>
              <a:rPr lang="tr-TR" altLang="tr-TR" sz="4000" b="1" dirty="0">
                <a:solidFill>
                  <a:schemeClr val="dk1"/>
                </a:solidFill>
                <a:latin typeface="Times New Roman" panose="02020603050405020304" pitchFamily="18" charset="0"/>
                <a:cs typeface="Times New Roman" panose="02020603050405020304" pitchFamily="18" charset="0"/>
              </a:rPr>
              <a:t>C-</a:t>
            </a:r>
            <a:r>
              <a:rPr lang="tr-TR" altLang="tr-TR" sz="4000" b="1" dirty="0">
                <a:latin typeface="Times New Roman" panose="02020603050405020304" pitchFamily="18" charset="0"/>
                <a:cs typeface="Times New Roman" panose="02020603050405020304" pitchFamily="18" charset="0"/>
              </a:rPr>
              <a:t>Ara tatil, yarıyıl ve yaz tatilinde staj yapan öğrenciler ile varsa mesleki eğitim gören öğrenciler için </a:t>
            </a:r>
            <a:r>
              <a:rPr lang="tr-TR" altLang="tr-TR"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işletme ve öğrenci sayısı dikkate alınarak yeniden değerlendirme yapılır ve belirlenecek program çerçevesinde öğretmen görevlendirilir.</a:t>
            </a:r>
          </a:p>
        </p:txBody>
      </p:sp>
    </p:spTree>
    <p:extLst>
      <p:ext uri="{BB962C8B-B14F-4D97-AF65-F5344CB8AC3E}">
        <p14:creationId xmlns:p14="http://schemas.microsoft.com/office/powerpoint/2010/main" val="2162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38" y="692696"/>
            <a:ext cx="10323535" cy="1160462"/>
          </a:xfrm>
        </p:spPr>
        <p:txBody>
          <a:bodyPr>
            <a:normAutofit/>
          </a:bodyPr>
          <a:lstStyle/>
          <a:p>
            <a:pPr algn="ctr" defTabSz="914400">
              <a:lnSpc>
                <a:spcPct val="90000"/>
              </a:lnSpc>
              <a:spcBef>
                <a:spcPts val="0"/>
              </a:spcBef>
              <a:buNone/>
            </a:pPr>
            <a:r>
              <a:rPr lang="tr-TR" sz="6000" dirty="0">
                <a:effectLst>
                  <a:outerShdw blurRad="38100" dist="38100" dir="2700000" algn="br">
                    <a:srgbClr val="626817">
                      <a:alpha val="43000"/>
                      <a:lumMod val="50000"/>
                    </a:srgbClr>
                  </a:outerShdw>
                </a:effectLst>
                <a:latin typeface="Constantia"/>
              </a:rPr>
              <a:t>İŞYERİ DEĞİŞİKLİĞİ</a:t>
            </a:r>
            <a:endParaRPr lang="tr-TR" sz="6000" b="1" i="0" baseline="0" dirty="0">
              <a:solidFill>
                <a:schemeClr val="tx1"/>
              </a:solidFill>
              <a:effectLst>
                <a:outerShdw blurRad="38100" dist="38100" dir="2700000" algn="br">
                  <a:srgbClr val="626817">
                    <a:alpha val="43000"/>
                    <a:lumMod val="50000"/>
                  </a:srgbClr>
                </a:outerShdw>
              </a:effectLst>
              <a:latin typeface="Constantia"/>
            </a:endParaRPr>
          </a:p>
        </p:txBody>
      </p:sp>
      <p:sp>
        <p:nvSpPr>
          <p:cNvPr id="3" name="İçerik Yer Tutucusu 2"/>
          <p:cNvSpPr>
            <a:spLocks noGrp="1"/>
          </p:cNvSpPr>
          <p:nvPr>
            <p:ph idx="1"/>
          </p:nvPr>
        </p:nvSpPr>
        <p:spPr>
          <a:xfrm>
            <a:off x="230570" y="2038386"/>
            <a:ext cx="11737304" cy="81455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tr-TR" sz="4000" b="1" dirty="0">
                <a:effectLst/>
                <a:latin typeface="Times New Roman" panose="02020603050405020304" pitchFamily="18" charset="0"/>
                <a:cs typeface="Times New Roman" panose="02020603050405020304" pitchFamily="18" charset="0"/>
              </a:rPr>
              <a:t>S- Öğrencinin işyeri değiştirme şartları nelerdir?</a:t>
            </a:r>
            <a:endParaRPr lang="tr-TR" sz="4000" b="1"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230570" y="2867121"/>
            <a:ext cx="11721035" cy="388843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28600" indent="-228600" algn="just">
              <a:lnSpc>
                <a:spcPct val="90000"/>
              </a:lnSpc>
              <a:spcBef>
                <a:spcPts val="1800"/>
              </a:spcBef>
              <a:buClr>
                <a:schemeClr val="tx1"/>
              </a:buClr>
              <a:buFont typeface="Arial" pitchFamily="34" charset="0"/>
              <a:buChar char="•"/>
            </a:pPr>
            <a:r>
              <a:rPr lang="tr-TR" altLang="tr-TR" sz="3600" b="1" dirty="0">
                <a:solidFill>
                  <a:schemeClr val="dk1"/>
                </a:solidFill>
                <a:latin typeface="Times New Roman" panose="02020603050405020304" pitchFamily="18" charset="0"/>
                <a:cs typeface="Times New Roman" panose="02020603050405020304" pitchFamily="18" charset="0"/>
              </a:rPr>
              <a:t>C-İşyerinin kapatılması</a:t>
            </a:r>
            <a:r>
              <a:rPr lang="tr-TR" altLang="tr-TR" sz="3600" b="1" dirty="0">
                <a:latin typeface="Times New Roman" panose="02020603050405020304" pitchFamily="18" charset="0"/>
                <a:cs typeface="Times New Roman" panose="02020603050405020304" pitchFamily="18" charset="0"/>
              </a:rPr>
              <a:t>, işyerinde usta öğreticinin bulunmaması yada işten ayrılması, öğrencinin ikamet değişikliği ile işyerine ulaşımını sağlayamaması, Öğrencinin okul değiştirme veya örgün eğitim dışına çıkarma cezası alması, sağlık durumunun işletmedeki eğitimden olumsuz etkilenmesi,  işletmede grev olması, deprem, yangın ve sel gibi afetler</a:t>
            </a:r>
            <a:endParaRPr lang="tr-TR" altLang="tr-TR" sz="3600" b="1" dirty="0">
              <a:solidFill>
                <a:schemeClr val="dk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32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4340" y="836712"/>
            <a:ext cx="11737304" cy="1160462"/>
          </a:xfrm>
        </p:spPr>
        <p:txBody>
          <a:bodyPr>
            <a:normAutofit fontScale="90000"/>
          </a:bodyPr>
          <a:lstStyle/>
          <a:p>
            <a:pPr algn="ctr" defTabSz="914400">
              <a:lnSpc>
                <a:spcPct val="90000"/>
              </a:lnSpc>
              <a:spcBef>
                <a:spcPts val="0"/>
              </a:spcBef>
              <a:buNone/>
            </a:pPr>
            <a:r>
              <a:rPr lang="tr-TR" sz="6000" dirty="0">
                <a:effectLst>
                  <a:outerShdw blurRad="38100" dist="38100" dir="2700000" algn="br">
                    <a:srgbClr val="626817">
                      <a:alpha val="43000"/>
                      <a:lumMod val="50000"/>
                    </a:srgbClr>
                  </a:outerShdw>
                </a:effectLst>
                <a:latin typeface="Constantia"/>
              </a:rPr>
              <a:t>İŞYERİ DEĞİŞİKLİĞİ PROSEDÜRÜ</a:t>
            </a:r>
            <a:endParaRPr lang="tr-TR" sz="6000" b="1" i="0" baseline="0" dirty="0">
              <a:solidFill>
                <a:schemeClr val="tx1"/>
              </a:solidFill>
              <a:effectLst>
                <a:outerShdw blurRad="38100" dist="38100" dir="2700000" algn="br">
                  <a:srgbClr val="626817">
                    <a:alpha val="43000"/>
                    <a:lumMod val="50000"/>
                  </a:srgbClr>
                </a:outerShdw>
              </a:effectLst>
              <a:latin typeface="Constantia"/>
            </a:endParaRPr>
          </a:p>
        </p:txBody>
      </p:sp>
      <p:pic>
        <p:nvPicPr>
          <p:cNvPr id="9" name="Resim 8">
            <a:hlinkClick r:id="rId2" action="ppaction://hlinkfile"/>
            <a:extLst>
              <a:ext uri="{FF2B5EF4-FFF2-40B4-BE49-F238E27FC236}">
                <a16:creationId xmlns:a16="http://schemas.microsoft.com/office/drawing/2014/main" id="{5B0B7FDE-2292-433C-9266-8A6CF97C5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3665" y="2128556"/>
            <a:ext cx="3361494" cy="4752458"/>
          </a:xfrm>
          <a:prstGeom prst="rect">
            <a:avLst/>
          </a:prstGeom>
        </p:spPr>
      </p:pic>
    </p:spTree>
    <p:extLst>
      <p:ext uri="{BB962C8B-B14F-4D97-AF65-F5344CB8AC3E}">
        <p14:creationId xmlns:p14="http://schemas.microsoft.com/office/powerpoint/2010/main" val="36543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4340" y="840929"/>
            <a:ext cx="11737304" cy="1160462"/>
          </a:xfrm>
        </p:spPr>
        <p:txBody>
          <a:bodyPr>
            <a:normAutofit/>
          </a:bodyPr>
          <a:lstStyle/>
          <a:p>
            <a:pPr algn="ctr" defTabSz="914400">
              <a:lnSpc>
                <a:spcPct val="90000"/>
              </a:lnSpc>
              <a:spcBef>
                <a:spcPts val="0"/>
              </a:spcBef>
              <a:buNone/>
            </a:pPr>
            <a:r>
              <a:rPr lang="tr-TR" sz="6000" dirty="0">
                <a:effectLst>
                  <a:outerShdw blurRad="38100" dist="38100" dir="2700000" algn="br">
                    <a:srgbClr val="626817">
                      <a:alpha val="43000"/>
                      <a:lumMod val="50000"/>
                    </a:srgbClr>
                  </a:outerShdw>
                </a:effectLst>
                <a:latin typeface="Constantia"/>
              </a:rPr>
              <a:t>BİLGİLERİMİZİ TAZELEYELİM</a:t>
            </a:r>
            <a:endParaRPr lang="tr-TR" sz="6000" b="1" i="0" baseline="0" dirty="0">
              <a:solidFill>
                <a:schemeClr val="tx1"/>
              </a:solidFill>
              <a:effectLst>
                <a:outerShdw blurRad="38100" dist="38100" dir="2700000" algn="br">
                  <a:srgbClr val="626817">
                    <a:alpha val="43000"/>
                    <a:lumMod val="50000"/>
                  </a:srgbClr>
                </a:outerShdw>
              </a:effectLst>
              <a:latin typeface="Constantia"/>
            </a:endParaRPr>
          </a:p>
        </p:txBody>
      </p:sp>
      <p:sp>
        <p:nvSpPr>
          <p:cNvPr id="3" name="İçerik Yer Tutucusu 2"/>
          <p:cNvSpPr>
            <a:spLocks noGrp="1"/>
          </p:cNvSpPr>
          <p:nvPr>
            <p:ph idx="1"/>
          </p:nvPr>
        </p:nvSpPr>
        <p:spPr>
          <a:xfrm>
            <a:off x="216416" y="1979481"/>
            <a:ext cx="11737304" cy="180020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tr-TR" sz="4000" b="1" dirty="0">
                <a:effectLst/>
                <a:latin typeface="Times New Roman" panose="02020603050405020304" pitchFamily="18" charset="0"/>
                <a:cs typeface="Times New Roman" panose="02020603050405020304" pitchFamily="18" charset="0"/>
              </a:rPr>
              <a:t>S1-</a:t>
            </a:r>
            <a:r>
              <a:rPr lang="en-US" sz="4000" b="1" dirty="0">
                <a:effectLst/>
                <a:latin typeface="Times New Roman" panose="02020603050405020304" pitchFamily="18" charset="0"/>
                <a:cs typeface="Times New Roman" panose="02020603050405020304" pitchFamily="18" charset="0"/>
              </a:rPr>
              <a:t>Öğrenci </a:t>
            </a:r>
            <a:r>
              <a:rPr lang="en-US" sz="4000" b="1" dirty="0" err="1">
                <a:effectLst/>
                <a:latin typeface="Times New Roman" panose="02020603050405020304" pitchFamily="18" charset="0"/>
                <a:cs typeface="Times New Roman" panose="02020603050405020304" pitchFamily="18" charset="0"/>
              </a:rPr>
              <a:t>ve</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personelin</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maruz</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kalabileceği</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iş</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kazaları</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ve</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meslek</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hastalıklarına</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karşı</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kimler</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önlem</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almalıdır</a:t>
            </a:r>
            <a:r>
              <a:rPr lang="en-US" sz="4000" b="1" dirty="0">
                <a:effectLst/>
                <a:latin typeface="Times New Roman" panose="02020603050405020304" pitchFamily="18" charset="0"/>
                <a:cs typeface="Times New Roman" panose="02020603050405020304" pitchFamily="18" charset="0"/>
              </a:rPr>
              <a:t>?</a:t>
            </a:r>
            <a:endParaRPr lang="tr-TR" sz="4000" b="1" dirty="0">
              <a:latin typeface="Times New Roman" panose="02020603050405020304" pitchFamily="18" charset="0"/>
              <a:cs typeface="Times New Roman" panose="02020603050405020304" pitchFamily="18" charset="0"/>
            </a:endParaRPr>
          </a:p>
        </p:txBody>
      </p:sp>
      <p:sp>
        <p:nvSpPr>
          <p:cNvPr id="5" name="İçerik Yer Tutucusu 2"/>
          <p:cNvSpPr txBox="1">
            <a:spLocks/>
          </p:cNvSpPr>
          <p:nvPr/>
        </p:nvSpPr>
        <p:spPr>
          <a:xfrm>
            <a:off x="216416" y="3779681"/>
            <a:ext cx="11737304" cy="307089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dk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dk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dk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dk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dk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dk1"/>
                </a:solidFill>
                <a:effectLst>
                  <a:outerShdw blurRad="50800" dist="12700" dir="8100000" algn="tr" rotWithShape="0">
                    <a:schemeClr val="bg2">
                      <a:lumMod val="50000"/>
                      <a:alpha val="40000"/>
                    </a:schemeClr>
                  </a:outerShdw>
                </a:effectLst>
                <a:latin typeface="+mn-lt"/>
                <a:ea typeface="+mn-ea"/>
                <a:cs typeface="+mn-cs"/>
              </a:defRPr>
            </a:lvl9pPr>
          </a:lstStyle>
          <a:p>
            <a:pPr algn="just"/>
            <a:r>
              <a:rPr lang="tr-TR" sz="4000" dirty="0">
                <a:effectLst/>
                <a:latin typeface="Times New Roman" panose="02020603050405020304" pitchFamily="18" charset="0"/>
                <a:cs typeface="Times New Roman" panose="02020603050405020304" pitchFamily="18" charset="0"/>
              </a:rPr>
              <a:t>C1-</a:t>
            </a:r>
            <a:r>
              <a:rPr lang="en-US" sz="4000" dirty="0" err="1">
                <a:effectLst/>
                <a:latin typeface="Times New Roman" panose="02020603050405020304" pitchFamily="18" charset="0"/>
                <a:cs typeface="Times New Roman" panose="02020603050405020304" pitchFamily="18" charset="0"/>
              </a:rPr>
              <a:t>Öğrenci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ve</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personelin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maruz</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kalabileceği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iş</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kazaları</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ve</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meslek</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hastalıklarından</a:t>
            </a:r>
            <a:r>
              <a:rPr lang="en-US" sz="4000" dirty="0">
                <a:effectLst/>
                <a:latin typeface="Times New Roman" panose="02020603050405020304" pitchFamily="18" charset="0"/>
                <a:cs typeface="Times New Roman" panose="02020603050405020304" pitchFamily="18" charset="0"/>
              </a:rPr>
              <a:t> 6331 </a:t>
            </a:r>
            <a:r>
              <a:rPr lang="en-US" sz="4000" dirty="0" err="1">
                <a:effectLst/>
                <a:latin typeface="Times New Roman" panose="02020603050405020304" pitchFamily="18" charset="0"/>
                <a:cs typeface="Times New Roman" panose="02020603050405020304" pitchFamily="18" charset="0"/>
              </a:rPr>
              <a:t>sayılı</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İş</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Sağlığı</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ve</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Güvenliği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Kanunu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gereğince</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ilgili</a:t>
            </a:r>
            <a:r>
              <a:rPr lang="en-US" sz="4000" dirty="0">
                <a:effectLst/>
                <a:latin typeface="Times New Roman" panose="02020603050405020304" pitchFamily="18" charset="0"/>
                <a:cs typeface="Times New Roman" panose="02020603050405020304" pitchFamily="18" charset="0"/>
              </a:rPr>
              <a:t> </a:t>
            </a:r>
            <a:r>
              <a:rPr lang="en-US" sz="40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okullar</a:t>
            </a:r>
            <a:r>
              <a:rPr 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a:t>
            </a:r>
            <a:r>
              <a:rPr 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işletmeler</a:t>
            </a:r>
            <a:r>
              <a:rPr 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birinci</a:t>
            </a:r>
            <a:r>
              <a:rPr 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derecede</a:t>
            </a:r>
            <a:r>
              <a:rPr 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sorumlu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olup</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zamanında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gerekli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tedbirleri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almak</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zorundadırlar</a:t>
            </a:r>
            <a:r>
              <a:rPr lang="en-US" sz="4000" dirty="0">
                <a:effectLst/>
                <a:latin typeface="Times New Roman" panose="02020603050405020304" pitchFamily="18" charset="0"/>
                <a:cs typeface="Times New Roman" panose="02020603050405020304" pitchFamily="18" charset="0"/>
              </a:rPr>
              <a:t>.</a:t>
            </a:r>
            <a:endParaRPr lang="tr-TR" sz="4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04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descr="EK2-İŞ GÜVENLİĞİ TALİMATI VE TUTANAĞI.doc [Uyumluluk Modu] - Word"/>
          <p:cNvPicPr>
            <a:picLocks noGrp="1" noChangeAspect="1"/>
          </p:cNvPicPr>
          <p:nvPr>
            <p:ph idx="1"/>
          </p:nvPr>
        </p:nvPicPr>
        <p:blipFill rotWithShape="1">
          <a:blip r:embed="rId2">
            <a:extLst>
              <a:ext uri="{28A0092B-C50C-407E-A947-70E740481C1C}">
                <a14:useLocalDpi xmlns:a14="http://schemas.microsoft.com/office/drawing/2010/main" val="0"/>
              </a:ext>
            </a:extLst>
          </a:blip>
          <a:srcRect l="32425" t="27872" r="10226" b="5119"/>
          <a:stretch/>
        </p:blipFill>
        <p:spPr>
          <a:xfrm>
            <a:off x="1125860" y="188640"/>
            <a:ext cx="10121519" cy="6366762"/>
          </a:xfrm>
        </p:spPr>
      </p:pic>
    </p:spTree>
    <p:extLst>
      <p:ext uri="{BB962C8B-B14F-4D97-AF65-F5344CB8AC3E}">
        <p14:creationId xmlns:p14="http://schemas.microsoft.com/office/powerpoint/2010/main" val="227739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643" y="846259"/>
            <a:ext cx="10585176" cy="1160462"/>
          </a:xfrm>
        </p:spPr>
        <p:txBody>
          <a:bodyPr>
            <a:normAutofit/>
          </a:bodyPr>
          <a:lstStyle/>
          <a:p>
            <a:pPr algn="ctr" defTabSz="914400">
              <a:lnSpc>
                <a:spcPct val="90000"/>
              </a:lnSpc>
              <a:spcBef>
                <a:spcPts val="0"/>
              </a:spcBef>
              <a:buNone/>
            </a:pPr>
            <a:r>
              <a:rPr lang="tr-TR" sz="6000" dirty="0">
                <a:effectLst>
                  <a:outerShdw blurRad="38100" dist="38100" dir="2700000" algn="br">
                    <a:srgbClr val="626817">
                      <a:alpha val="43000"/>
                      <a:lumMod val="50000"/>
                    </a:srgbClr>
                  </a:outerShdw>
                </a:effectLst>
                <a:latin typeface="Constantia"/>
              </a:rPr>
              <a:t>BİLGİLERİMİZİ TAZELEYELİM</a:t>
            </a:r>
            <a:endParaRPr lang="tr-TR" sz="6000" b="1" i="0" baseline="0" dirty="0">
              <a:solidFill>
                <a:schemeClr val="tx1"/>
              </a:solidFill>
              <a:effectLst>
                <a:outerShdw blurRad="38100" dist="38100" dir="2700000" algn="br">
                  <a:srgbClr val="626817">
                    <a:alpha val="43000"/>
                    <a:lumMod val="50000"/>
                  </a:srgbClr>
                </a:outerShdw>
              </a:effectLst>
              <a:latin typeface="Constantia"/>
            </a:endParaRPr>
          </a:p>
        </p:txBody>
      </p:sp>
      <p:sp>
        <p:nvSpPr>
          <p:cNvPr id="3" name="İçerik Yer Tutucusu 2"/>
          <p:cNvSpPr>
            <a:spLocks noGrp="1"/>
          </p:cNvSpPr>
          <p:nvPr>
            <p:ph idx="1"/>
          </p:nvPr>
        </p:nvSpPr>
        <p:spPr>
          <a:xfrm>
            <a:off x="224786" y="2020677"/>
            <a:ext cx="11737304" cy="1296144"/>
          </a:xfrm>
        </p:spPr>
        <p:style>
          <a:lnRef idx="2">
            <a:schemeClr val="accent1"/>
          </a:lnRef>
          <a:fillRef idx="1">
            <a:schemeClr val="lt1"/>
          </a:fillRef>
          <a:effectRef idx="0">
            <a:schemeClr val="accent1"/>
          </a:effectRef>
          <a:fontRef idx="minor">
            <a:schemeClr val="dk1"/>
          </a:fontRef>
        </p:style>
        <p:txBody>
          <a:bodyPr>
            <a:normAutofit/>
          </a:bodyPr>
          <a:lstStyle/>
          <a:p>
            <a:pPr algn="just"/>
            <a:r>
              <a:rPr lang="tr-TR" sz="4000" b="1" dirty="0">
                <a:effectLst/>
                <a:latin typeface="Times New Roman" panose="02020603050405020304" pitchFamily="18" charset="0"/>
                <a:cs typeface="Times New Roman" panose="02020603050405020304" pitchFamily="18" charset="0"/>
              </a:rPr>
              <a:t>S1-</a:t>
            </a:r>
            <a:r>
              <a:rPr lang="en-US" sz="4000" b="1" dirty="0" err="1">
                <a:effectLst/>
                <a:latin typeface="Times New Roman" panose="02020603050405020304" pitchFamily="18" charset="0"/>
                <a:cs typeface="Times New Roman" panose="02020603050405020304" pitchFamily="18" charset="0"/>
              </a:rPr>
              <a:t>Öğrenci</a:t>
            </a:r>
            <a:r>
              <a:rPr lang="en-US" sz="4000" b="1" dirty="0">
                <a:effectLst/>
                <a:latin typeface="Times New Roman" panose="02020603050405020304" pitchFamily="18" charset="0"/>
                <a:cs typeface="Times New Roman" panose="02020603050405020304" pitchFamily="18" charset="0"/>
              </a:rPr>
              <a:t> </a:t>
            </a:r>
            <a:r>
              <a:rPr lang="tr-TR" sz="4000" b="1" dirty="0">
                <a:effectLst/>
                <a:latin typeface="Times New Roman" panose="02020603050405020304" pitchFamily="18" charset="0"/>
                <a:cs typeface="Times New Roman" panose="02020603050405020304" pitchFamily="18" charset="0"/>
              </a:rPr>
              <a:t>işletmede iken rahatsızlanıp doktora giderek rapor alırsa ne yapmalıdır</a:t>
            </a:r>
            <a:r>
              <a:rPr lang="en-US" sz="4000" b="1" dirty="0">
                <a:effectLst/>
                <a:latin typeface="Times New Roman" panose="02020603050405020304" pitchFamily="18" charset="0"/>
                <a:cs typeface="Times New Roman" panose="02020603050405020304" pitchFamily="18" charset="0"/>
              </a:rPr>
              <a:t>?</a:t>
            </a:r>
            <a:endParaRPr lang="tr-TR" sz="4000" b="1" dirty="0">
              <a:latin typeface="Times New Roman" panose="02020603050405020304" pitchFamily="18" charset="0"/>
              <a:cs typeface="Times New Roman" panose="02020603050405020304" pitchFamily="18" charset="0"/>
            </a:endParaRPr>
          </a:p>
        </p:txBody>
      </p:sp>
      <p:sp>
        <p:nvSpPr>
          <p:cNvPr id="5" name="İçerik Yer Tutucusu 2"/>
          <p:cNvSpPr txBox="1">
            <a:spLocks/>
          </p:cNvSpPr>
          <p:nvPr/>
        </p:nvSpPr>
        <p:spPr>
          <a:xfrm>
            <a:off x="225761" y="3429000"/>
            <a:ext cx="11737304" cy="331236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dk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dk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dk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dk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dk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dk1"/>
                </a:solidFill>
                <a:effectLst>
                  <a:outerShdw blurRad="50800" dist="12700" dir="8100000" algn="tr" rotWithShape="0">
                    <a:schemeClr val="bg2">
                      <a:lumMod val="50000"/>
                      <a:alpha val="40000"/>
                    </a:schemeClr>
                  </a:outerShdw>
                </a:effectLst>
                <a:latin typeface="+mn-lt"/>
                <a:ea typeface="+mn-ea"/>
                <a:cs typeface="+mn-cs"/>
              </a:defRPr>
            </a:lvl9pPr>
          </a:lstStyle>
          <a:p>
            <a:pPr algn="just"/>
            <a:r>
              <a:rPr lang="tr-TR" sz="4000" dirty="0">
                <a:effectLst/>
                <a:latin typeface="Times New Roman" panose="02020603050405020304" pitchFamily="18" charset="0"/>
                <a:cs typeface="Times New Roman" panose="02020603050405020304" pitchFamily="18" charset="0"/>
              </a:rPr>
              <a:t>C1-</a:t>
            </a:r>
            <a:r>
              <a:rPr lang="en-US" sz="4000" dirty="0" err="1">
                <a:effectLst/>
                <a:latin typeface="Times New Roman" panose="02020603050405020304" pitchFamily="18" charset="0"/>
                <a:cs typeface="Times New Roman" panose="02020603050405020304" pitchFamily="18" charset="0"/>
              </a:rPr>
              <a:t>Öğrenci</a:t>
            </a:r>
            <a:r>
              <a:rPr lang="en-US" sz="4000" dirty="0">
                <a:effectLst/>
                <a:latin typeface="Times New Roman" panose="02020603050405020304" pitchFamily="18" charset="0"/>
                <a:cs typeface="Times New Roman" panose="02020603050405020304" pitchFamily="18" charset="0"/>
              </a:rPr>
              <a:t> </a:t>
            </a:r>
            <a:r>
              <a:rPr lang="tr-TR" sz="4000" dirty="0">
                <a:effectLst/>
                <a:latin typeface="Times New Roman" panose="02020603050405020304" pitchFamily="18" charset="0"/>
                <a:cs typeface="Times New Roman" panose="02020603050405020304" pitchFamily="18" charset="0"/>
              </a:rPr>
              <a:t>doktora gitti</a:t>
            </a:r>
            <a:r>
              <a:rPr lang="en-US" sz="4000" dirty="0">
                <a:effectLst/>
                <a:latin typeface="Times New Roman" panose="02020603050405020304" pitchFamily="18" charset="0"/>
                <a:cs typeface="Times New Roman" panose="02020603050405020304" pitchFamily="18" charset="0"/>
              </a:rPr>
              <a:t>.</a:t>
            </a:r>
            <a:r>
              <a:rPr lang="tr-TR" sz="4000" dirty="0">
                <a:effectLst/>
                <a:latin typeface="Times New Roman" panose="02020603050405020304" pitchFamily="18" charset="0"/>
                <a:cs typeface="Times New Roman" panose="02020603050405020304" pitchFamily="18" charset="0"/>
              </a:rPr>
              <a:t> Ve 3 günlük rapor verdi. </a:t>
            </a:r>
            <a:r>
              <a:rPr lang="tr-TR" sz="4000" b="1" dirty="0">
                <a:solidFill>
                  <a:srgbClr val="FF0000"/>
                </a:solidFill>
                <a:effectLst/>
                <a:latin typeface="Times New Roman" panose="02020603050405020304" pitchFamily="18" charset="0"/>
                <a:cs typeface="Times New Roman" panose="02020603050405020304" pitchFamily="18" charset="0"/>
              </a:rPr>
              <a:t>Öğrenci velisi bu raporu, 5 iş gününde okul idaresine teslim etmelidir. </a:t>
            </a:r>
            <a:r>
              <a:rPr lang="tr-TR" sz="4000" dirty="0">
                <a:effectLst/>
                <a:latin typeface="Times New Roman" panose="02020603050405020304" pitchFamily="18" charset="0"/>
                <a:cs typeface="Times New Roman" panose="02020603050405020304" pitchFamily="18" charset="0"/>
              </a:rPr>
              <a:t>Yoksa kabul edilmeyerek özürsüz devamsızlık olarak işlenir. Eğer işletme günlerine gelirse koordinatör müdür yardımcısına değilse ilgili müdür yardımcısına teslim edilmelidir. </a:t>
            </a:r>
            <a:r>
              <a:rPr lang="tr-TR" sz="4000" b="1" dirty="0">
                <a:solidFill>
                  <a:srgbClr val="FF0000"/>
                </a:solidFill>
                <a:effectLst/>
                <a:latin typeface="Times New Roman" panose="02020603050405020304" pitchFamily="18" charset="0"/>
                <a:cs typeface="Times New Roman" panose="02020603050405020304" pitchFamily="18" charset="0"/>
              </a:rPr>
              <a:t>Ayrıca bir nüshası da işletmeye teslim edilmelidir.</a:t>
            </a:r>
          </a:p>
        </p:txBody>
      </p:sp>
    </p:spTree>
    <p:extLst>
      <p:ext uri="{BB962C8B-B14F-4D97-AF65-F5344CB8AC3E}">
        <p14:creationId xmlns:p14="http://schemas.microsoft.com/office/powerpoint/2010/main" val="362435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4340" y="865882"/>
            <a:ext cx="11737304" cy="1160462"/>
          </a:xfrm>
        </p:spPr>
        <p:txBody>
          <a:bodyPr>
            <a:normAutofit/>
          </a:bodyPr>
          <a:lstStyle/>
          <a:p>
            <a:pPr algn="ctr" defTabSz="914400">
              <a:lnSpc>
                <a:spcPct val="90000"/>
              </a:lnSpc>
              <a:spcBef>
                <a:spcPts val="0"/>
              </a:spcBef>
              <a:buNone/>
            </a:pPr>
            <a:r>
              <a:rPr lang="tr-TR" sz="6000" dirty="0">
                <a:effectLst>
                  <a:outerShdw blurRad="38100" dist="38100" dir="2700000" algn="br">
                    <a:srgbClr val="626817">
                      <a:alpha val="43000"/>
                      <a:lumMod val="50000"/>
                    </a:srgbClr>
                  </a:outerShdw>
                </a:effectLst>
                <a:latin typeface="Constantia"/>
              </a:rPr>
              <a:t>BİLGİLERİMİZİ TAZELEYELİM</a:t>
            </a:r>
            <a:endParaRPr lang="tr-TR" sz="6000" b="1" i="0" baseline="0" dirty="0">
              <a:solidFill>
                <a:schemeClr val="tx1"/>
              </a:solidFill>
              <a:effectLst>
                <a:outerShdw blurRad="38100" dist="38100" dir="2700000" algn="br">
                  <a:srgbClr val="626817">
                    <a:alpha val="43000"/>
                    <a:lumMod val="50000"/>
                  </a:srgbClr>
                </a:outerShdw>
              </a:effectLst>
              <a:latin typeface="Constantia"/>
            </a:endParaRPr>
          </a:p>
        </p:txBody>
      </p:sp>
      <p:sp>
        <p:nvSpPr>
          <p:cNvPr id="3" name="İçerik Yer Tutucusu 2"/>
          <p:cNvSpPr>
            <a:spLocks noGrp="1"/>
          </p:cNvSpPr>
          <p:nvPr>
            <p:ph idx="1"/>
          </p:nvPr>
        </p:nvSpPr>
        <p:spPr>
          <a:xfrm>
            <a:off x="222024" y="1936869"/>
            <a:ext cx="11737304" cy="1296144"/>
          </a:xfrm>
        </p:spPr>
        <p:style>
          <a:lnRef idx="2">
            <a:schemeClr val="accent1"/>
          </a:lnRef>
          <a:fillRef idx="1">
            <a:schemeClr val="lt1"/>
          </a:fillRef>
          <a:effectRef idx="0">
            <a:schemeClr val="accent1"/>
          </a:effectRef>
          <a:fontRef idx="minor">
            <a:schemeClr val="dk1"/>
          </a:fontRef>
        </p:style>
        <p:txBody>
          <a:bodyPr>
            <a:normAutofit/>
          </a:bodyPr>
          <a:lstStyle/>
          <a:p>
            <a:pPr algn="just"/>
            <a:r>
              <a:rPr lang="tr-TR" sz="4000" b="1" dirty="0">
                <a:effectLst/>
                <a:latin typeface="Times New Roman" panose="02020603050405020304" pitchFamily="18" charset="0"/>
                <a:cs typeface="Times New Roman" panose="02020603050405020304" pitchFamily="18" charset="0"/>
              </a:rPr>
              <a:t>S1-</a:t>
            </a:r>
            <a:r>
              <a:rPr lang="en-US" sz="4000" b="1" dirty="0" err="1">
                <a:effectLst/>
                <a:latin typeface="Times New Roman" panose="02020603050405020304" pitchFamily="18" charset="0"/>
                <a:cs typeface="Times New Roman" panose="02020603050405020304" pitchFamily="18" charset="0"/>
              </a:rPr>
              <a:t>Öğrenci</a:t>
            </a:r>
            <a:r>
              <a:rPr lang="en-US" sz="4000" b="1" dirty="0">
                <a:effectLst/>
                <a:latin typeface="Times New Roman" panose="02020603050405020304" pitchFamily="18" charset="0"/>
                <a:cs typeface="Times New Roman" panose="02020603050405020304" pitchFamily="18" charset="0"/>
              </a:rPr>
              <a:t> </a:t>
            </a:r>
            <a:r>
              <a:rPr lang="tr-TR" sz="4000" b="1" dirty="0">
                <a:effectLst/>
                <a:latin typeface="Times New Roman" panose="02020603050405020304" pitchFamily="18" charset="0"/>
                <a:cs typeface="Times New Roman" panose="02020603050405020304" pitchFamily="18" charset="0"/>
              </a:rPr>
              <a:t>işletmede iken iş kazası geçirirse ne yapılmalıdır</a:t>
            </a:r>
            <a:r>
              <a:rPr lang="en-US" sz="4000" b="1" dirty="0">
                <a:effectLst/>
                <a:latin typeface="Times New Roman" panose="02020603050405020304" pitchFamily="18" charset="0"/>
                <a:cs typeface="Times New Roman" panose="02020603050405020304" pitchFamily="18" charset="0"/>
              </a:rPr>
              <a:t>?</a:t>
            </a:r>
            <a:endParaRPr lang="tr-TR" sz="4000" b="1" dirty="0">
              <a:latin typeface="Times New Roman" panose="02020603050405020304" pitchFamily="18" charset="0"/>
              <a:cs typeface="Times New Roman" panose="02020603050405020304" pitchFamily="18" charset="0"/>
            </a:endParaRPr>
          </a:p>
        </p:txBody>
      </p:sp>
      <p:sp>
        <p:nvSpPr>
          <p:cNvPr id="5" name="İçerik Yer Tutucusu 2"/>
          <p:cNvSpPr txBox="1">
            <a:spLocks/>
          </p:cNvSpPr>
          <p:nvPr/>
        </p:nvSpPr>
        <p:spPr>
          <a:xfrm>
            <a:off x="225760" y="3233013"/>
            <a:ext cx="11737304" cy="360873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dk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dk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dk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dk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dk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dk1"/>
                </a:solidFill>
                <a:effectLst>
                  <a:outerShdw blurRad="50800" dist="12700" dir="8100000" algn="tr" rotWithShape="0">
                    <a:schemeClr val="bg2">
                      <a:lumMod val="50000"/>
                      <a:alpha val="40000"/>
                    </a:schemeClr>
                  </a:outerShdw>
                </a:effectLst>
                <a:latin typeface="+mn-lt"/>
                <a:ea typeface="+mn-ea"/>
                <a:cs typeface="+mn-cs"/>
              </a:defRPr>
            </a:lvl9pPr>
          </a:lstStyle>
          <a:p>
            <a:pPr algn="just"/>
            <a:r>
              <a:rPr lang="tr-TR" sz="4000" dirty="0">
                <a:effectLst/>
                <a:latin typeface="Times New Roman" panose="02020603050405020304" pitchFamily="18" charset="0"/>
                <a:cs typeface="Times New Roman" panose="02020603050405020304" pitchFamily="18" charset="0"/>
              </a:rPr>
              <a:t>C1-</a:t>
            </a:r>
            <a:r>
              <a:rPr lang="tr-TR" sz="4000" dirty="0"/>
              <a:t>5510 sayılı Kanunun 4. maddesine göre; İşveren tarafından, o yerin yetkili kolluk(emniyet, jandarma, sağlık) kuvvetlerine derhal ve </a:t>
            </a:r>
            <a:r>
              <a:rPr lang="tr-TR" sz="4000" dirty="0" err="1"/>
              <a:t>SGK’ya</a:t>
            </a:r>
            <a:r>
              <a:rPr lang="tr-TR" sz="4000" dirty="0"/>
              <a:t> da en geç üç işgünü içinde bildirim yapılması gerekmektedir. Ardından </a:t>
            </a:r>
            <a:r>
              <a:rPr lang="tr-TR" sz="4000" b="1" dirty="0">
                <a:solidFill>
                  <a:srgbClr val="FF0000"/>
                </a:solidFill>
              </a:rPr>
              <a:t>işletme yetkilisi veya öğrenci tarafından </a:t>
            </a:r>
            <a:r>
              <a:rPr lang="tr-TR" sz="4000" dirty="0"/>
              <a:t>okulda ulaşabileceği en yakın yetkiliye bilgi verilmelidir.</a:t>
            </a:r>
            <a:endParaRPr lang="tr-TR" sz="4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46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9955" y="908720"/>
            <a:ext cx="7797662" cy="798984"/>
          </a:xfrm>
        </p:spPr>
        <p:txBody>
          <a:bodyPr>
            <a:normAutofit fontScale="90000"/>
          </a:bodyPr>
          <a:lstStyle/>
          <a:p>
            <a:pPr algn="ctr"/>
            <a:r>
              <a:rPr lang="tr-TR" sz="6600" dirty="0">
                <a:ln w="9525">
                  <a:solidFill>
                    <a:schemeClr val="bg1"/>
                  </a:solidFill>
                  <a:prstDash val="solid"/>
                </a:ln>
                <a:effectLst>
                  <a:outerShdw blurRad="12700" dist="38100" dir="2700000" algn="tl" rotWithShape="0">
                    <a:schemeClr val="bg1">
                      <a:lumMod val="50000"/>
                    </a:schemeClr>
                  </a:outerShdw>
                </a:effectLst>
              </a:rPr>
              <a:t>Önemli Bir Nokta</a:t>
            </a:r>
          </a:p>
        </p:txBody>
      </p:sp>
      <p:pic>
        <p:nvPicPr>
          <p:cNvPr id="5" name="İçerik Yer Tutucusu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606549" y="2492896"/>
            <a:ext cx="2564474" cy="2589740"/>
          </a:xfrm>
          <a:prstGeom prst="roundRect">
            <a:avLst>
              <a:gd name="adj" fmla="val 1621"/>
            </a:avLst>
          </a:prstGeom>
          <a:solidFill>
            <a:srgbClr val="FFFFFF">
              <a:shade val="85000"/>
            </a:srgbClr>
          </a:solidFill>
          <a:ln>
            <a:noFill/>
          </a:ln>
          <a:effectLst>
            <a:reflection blurRad="12700" stA="38000" endPos="28000" dist="5000" dir="5400000" sy="-100000" algn="bl" rotWithShape="0"/>
          </a:effectLst>
        </p:spPr>
      </p:pic>
      <p:sp>
        <p:nvSpPr>
          <p:cNvPr id="7" name="Unvan 1"/>
          <p:cNvSpPr txBox="1">
            <a:spLocks/>
          </p:cNvSpPr>
          <p:nvPr/>
        </p:nvSpPr>
        <p:spPr>
          <a:xfrm>
            <a:off x="4789560" y="5661248"/>
            <a:ext cx="2198453" cy="7989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tr-TR" sz="4800" dirty="0">
                <a:solidFill>
                  <a:schemeClr val="bg1"/>
                </a:solidFill>
              </a:rPr>
              <a:t>güç</a:t>
            </a:r>
          </a:p>
        </p:txBody>
      </p:sp>
    </p:spTree>
    <p:extLst>
      <p:ext uri="{BB962C8B-B14F-4D97-AF65-F5344CB8AC3E}">
        <p14:creationId xmlns:p14="http://schemas.microsoft.com/office/powerpoint/2010/main" val="194219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46348" y="690839"/>
            <a:ext cx="11737304" cy="1160462"/>
          </a:xfrm>
        </p:spPr>
        <p:txBody>
          <a:bodyPr>
            <a:normAutofit/>
          </a:bodyPr>
          <a:lstStyle/>
          <a:p>
            <a:pPr algn="ctr" defTabSz="914400">
              <a:lnSpc>
                <a:spcPct val="90000"/>
              </a:lnSpc>
              <a:spcBef>
                <a:spcPts val="0"/>
              </a:spcBef>
              <a:buNone/>
            </a:pPr>
            <a:r>
              <a:rPr lang="tr-TR" sz="6000" dirty="0">
                <a:effectLst>
                  <a:outerShdw blurRad="38100" dist="38100" dir="2700000" algn="br">
                    <a:srgbClr val="626817">
                      <a:alpha val="43000"/>
                      <a:lumMod val="50000"/>
                    </a:srgbClr>
                  </a:outerShdw>
                </a:effectLst>
                <a:latin typeface="Constantia"/>
              </a:rPr>
              <a:t>YENİ BİLGİ</a:t>
            </a:r>
            <a:endParaRPr lang="tr-TR" sz="6000" b="1" i="0" baseline="0" dirty="0">
              <a:solidFill>
                <a:schemeClr val="tx1"/>
              </a:solidFill>
              <a:effectLst>
                <a:outerShdw blurRad="38100" dist="38100" dir="2700000" algn="br">
                  <a:srgbClr val="626817">
                    <a:alpha val="43000"/>
                    <a:lumMod val="50000"/>
                  </a:srgbClr>
                </a:outerShdw>
              </a:effectLst>
              <a:latin typeface="Constantia"/>
            </a:endParaRPr>
          </a:p>
        </p:txBody>
      </p:sp>
      <p:sp>
        <p:nvSpPr>
          <p:cNvPr id="3" name="İçerik Yer Tutucusu 2"/>
          <p:cNvSpPr>
            <a:spLocks noGrp="1"/>
          </p:cNvSpPr>
          <p:nvPr>
            <p:ph idx="1"/>
          </p:nvPr>
        </p:nvSpPr>
        <p:spPr>
          <a:xfrm>
            <a:off x="222024" y="1936869"/>
            <a:ext cx="11737304" cy="1296144"/>
          </a:xfrm>
        </p:spPr>
        <p:style>
          <a:lnRef idx="2">
            <a:schemeClr val="accent1"/>
          </a:lnRef>
          <a:fillRef idx="1">
            <a:schemeClr val="lt1"/>
          </a:fillRef>
          <a:effectRef idx="0">
            <a:schemeClr val="accent1"/>
          </a:effectRef>
          <a:fontRef idx="minor">
            <a:schemeClr val="dk1"/>
          </a:fontRef>
        </p:style>
        <p:txBody>
          <a:bodyPr>
            <a:normAutofit/>
          </a:bodyPr>
          <a:lstStyle/>
          <a:p>
            <a:pPr algn="just"/>
            <a:r>
              <a:rPr lang="tr-TR" sz="4000" b="1" dirty="0">
                <a:effectLst/>
                <a:latin typeface="Times New Roman" panose="02020603050405020304" pitchFamily="18" charset="0"/>
                <a:cs typeface="Times New Roman" panose="02020603050405020304" pitchFamily="18" charset="0"/>
              </a:rPr>
              <a:t>S-</a:t>
            </a:r>
            <a:r>
              <a:rPr lang="en-US" sz="4000" b="1" dirty="0" err="1">
                <a:latin typeface="Times New Roman" panose="02020603050405020304" pitchFamily="18" charset="0"/>
                <a:cs typeface="Times New Roman" panose="02020603050405020304" pitchFamily="18" charset="0"/>
              </a:rPr>
              <a:t>Öğrenci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işletmede</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Koronavirüs’e</a:t>
            </a:r>
            <a:r>
              <a:rPr lang="en-US" sz="4000" b="1" dirty="0">
                <a:latin typeface="Times New Roman" panose="02020603050405020304" pitchFamily="18" charset="0"/>
                <a:cs typeface="Times New Roman" panose="02020603050405020304" pitchFamily="18" charset="0"/>
              </a:rPr>
              <a:t> (COVİD-19’a) </a:t>
            </a:r>
            <a:r>
              <a:rPr lang="en-US" sz="4000" b="1" dirty="0" err="1">
                <a:latin typeface="Times New Roman" panose="02020603050405020304" pitchFamily="18" charset="0"/>
                <a:cs typeface="Times New Roman" panose="02020603050405020304" pitchFamily="18" charset="0"/>
              </a:rPr>
              <a:t>yakalanırsa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bu</a:t>
            </a:r>
            <a:r>
              <a:rPr lang="en-US" sz="4000" b="1" dirty="0">
                <a:latin typeface="Times New Roman" panose="02020603050405020304" pitchFamily="18" charset="0"/>
                <a:cs typeface="Times New Roman" panose="02020603050405020304" pitchFamily="18" charset="0"/>
              </a:rPr>
              <a:t> iş </a:t>
            </a:r>
            <a:r>
              <a:rPr lang="en-US" sz="4000" b="1" dirty="0" err="1">
                <a:latin typeface="Times New Roman" panose="02020603050405020304" pitchFamily="18" charset="0"/>
                <a:cs typeface="Times New Roman" panose="02020603050405020304" pitchFamily="18" charset="0"/>
              </a:rPr>
              <a:t>kazası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yerine</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geçer</a:t>
            </a:r>
            <a:r>
              <a:rPr lang="en-US" sz="4000" b="1" dirty="0">
                <a:latin typeface="Times New Roman" panose="02020603050405020304" pitchFamily="18" charset="0"/>
                <a:cs typeface="Times New Roman" panose="02020603050405020304" pitchFamily="18" charset="0"/>
              </a:rPr>
              <a:t> mi?</a:t>
            </a:r>
            <a:endParaRPr lang="tr-TR" sz="4000" b="1" dirty="0">
              <a:latin typeface="Times New Roman" panose="02020603050405020304" pitchFamily="18" charset="0"/>
              <a:cs typeface="Times New Roman" panose="02020603050405020304" pitchFamily="18" charset="0"/>
            </a:endParaRPr>
          </a:p>
        </p:txBody>
      </p:sp>
      <p:sp>
        <p:nvSpPr>
          <p:cNvPr id="5" name="İçerik Yer Tutucusu 2"/>
          <p:cNvSpPr txBox="1">
            <a:spLocks/>
          </p:cNvSpPr>
          <p:nvPr/>
        </p:nvSpPr>
        <p:spPr>
          <a:xfrm>
            <a:off x="225760" y="3233013"/>
            <a:ext cx="11737304" cy="360873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531" indent="-228531" algn="just" defTabSz="914126">
              <a:lnSpc>
                <a:spcPct val="90000"/>
              </a:lnSpc>
              <a:spcBef>
                <a:spcPts val="1000"/>
              </a:spcBef>
              <a:buFont typeface="Arial" panose="020B0604020202020204" pitchFamily="34" charset="0"/>
              <a:buChar char="•"/>
              <a:defRPr sz="4000" b="1">
                <a:effectLst/>
                <a:latin typeface="Times New Roman" panose="02020603050405020304" pitchFamily="18" charset="0"/>
                <a:cs typeface="Times New Roman" panose="02020603050405020304" pitchFamily="18" charset="0"/>
              </a:defRPr>
            </a:lvl1pPr>
            <a:lvl2pPr marL="685594" indent="-228531" defTabSz="914126">
              <a:lnSpc>
                <a:spcPct val="90000"/>
              </a:lnSpc>
              <a:spcBef>
                <a:spcPts val="500"/>
              </a:spcBef>
              <a:buFont typeface="Arial" panose="020B0604020202020204" pitchFamily="34" charset="0"/>
              <a:buChar char="•"/>
              <a:defRPr sz="1999"/>
            </a:lvl2pPr>
            <a:lvl3pPr marL="1142657" indent="-228531" defTabSz="914126">
              <a:lnSpc>
                <a:spcPct val="90000"/>
              </a:lnSpc>
              <a:spcBef>
                <a:spcPts val="500"/>
              </a:spcBef>
              <a:buFont typeface="Arial" panose="020B0604020202020204" pitchFamily="34" charset="0"/>
              <a:buChar char="•"/>
              <a:defRPr sz="1799"/>
            </a:lvl3pPr>
            <a:lvl4pPr marL="1599720" indent="-228531" defTabSz="914126">
              <a:lnSpc>
                <a:spcPct val="90000"/>
              </a:lnSpc>
              <a:spcBef>
                <a:spcPts val="500"/>
              </a:spcBef>
              <a:buFont typeface="Arial" panose="020B0604020202020204" pitchFamily="34" charset="0"/>
              <a:buChar char="•"/>
              <a:defRPr sz="1600"/>
            </a:lvl4pPr>
            <a:lvl5pPr marL="2056783" indent="-228531" defTabSz="914126">
              <a:lnSpc>
                <a:spcPct val="90000"/>
              </a:lnSpc>
              <a:spcBef>
                <a:spcPts val="500"/>
              </a:spcBef>
              <a:buFont typeface="Arial" panose="020B0604020202020204" pitchFamily="34" charset="0"/>
              <a:buChar char="•"/>
              <a:defRPr sz="1600"/>
            </a:lvl5pPr>
            <a:lvl6pPr marL="2513846" indent="-228531" defTabSz="914126">
              <a:lnSpc>
                <a:spcPct val="90000"/>
              </a:lnSpc>
              <a:spcBef>
                <a:spcPts val="500"/>
              </a:spcBef>
              <a:buFont typeface="Arial" panose="020B0604020202020204" pitchFamily="34" charset="0"/>
              <a:buChar char="•"/>
              <a:defRPr sz="1400"/>
            </a:lvl6pPr>
            <a:lvl7pPr marL="2970908" indent="-228531" defTabSz="914126">
              <a:lnSpc>
                <a:spcPct val="90000"/>
              </a:lnSpc>
              <a:spcBef>
                <a:spcPts val="500"/>
              </a:spcBef>
              <a:buFont typeface="Arial" panose="020B0604020202020204" pitchFamily="34" charset="0"/>
              <a:buChar char="•"/>
              <a:defRPr sz="1400"/>
            </a:lvl7pPr>
            <a:lvl8pPr marL="3427971" indent="-228531" defTabSz="914126">
              <a:lnSpc>
                <a:spcPct val="90000"/>
              </a:lnSpc>
              <a:spcBef>
                <a:spcPts val="500"/>
              </a:spcBef>
              <a:buFont typeface="Arial" panose="020B0604020202020204" pitchFamily="34" charset="0"/>
              <a:buChar char="•"/>
              <a:defRPr sz="1400"/>
            </a:lvl8pPr>
            <a:lvl9pPr marL="3885034" indent="-228531" defTabSz="914126">
              <a:lnSpc>
                <a:spcPct val="90000"/>
              </a:lnSpc>
              <a:spcBef>
                <a:spcPts val="500"/>
              </a:spcBef>
              <a:buFont typeface="Arial" panose="020B0604020202020204" pitchFamily="34" charset="0"/>
              <a:buChar char="•"/>
              <a:defRPr sz="1400"/>
            </a:lvl9pPr>
          </a:lstStyle>
          <a:p>
            <a:pPr marL="457063" lvl="1" indent="0" algn="just">
              <a:lnSpc>
                <a:spcPct val="100000"/>
              </a:lnSpc>
              <a:buNone/>
            </a:pPr>
            <a:r>
              <a:rPr lang="tr-TR" sz="2800" b="1" dirty="0">
                <a:latin typeface="Times New Roman" panose="02020603050405020304" pitchFamily="18" charset="0"/>
                <a:cs typeface="Times New Roman" panose="02020603050405020304" pitchFamily="18" charset="0"/>
              </a:rPr>
              <a:t>C.5510 sayılı Kanunun 15. maddesine göre; 4 üncü maddenin birinci fıkrasının a ve b bentleri kapsamındaki sigortalının iş kazası ve meslek hastalığı dışında kalan ve iş göremezliğine neden olan rahatsızlıklar hastalık halidir hükmü yer almaktadır. </a:t>
            </a:r>
          </a:p>
          <a:p>
            <a:pPr marL="457063" lvl="1" indent="0" algn="just">
              <a:lnSpc>
                <a:spcPct val="100000"/>
              </a:lnSpc>
              <a:buNone/>
            </a:pPr>
            <a:r>
              <a:rPr lang="tr-TR" sz="2800" b="1" dirty="0"/>
              <a:t>Buna göre; </a:t>
            </a:r>
            <a:r>
              <a:rPr lang="tr-TR" sz="2800" b="1" dirty="0">
                <a:solidFill>
                  <a:srgbClr val="FF0000"/>
                </a:solidFill>
              </a:rPr>
              <a:t>COVİD-19 virüsünün bulaşıcı bir hastalık olduğu dikkate alındığında söz konusu salgına maruz kalan ve sağlık hizmet sunucusuna müracaat eden sigortalılara hastalık kapsamında provizyon alınması gerekmektedir.</a:t>
            </a:r>
          </a:p>
        </p:txBody>
      </p:sp>
    </p:spTree>
    <p:extLst>
      <p:ext uri="{BB962C8B-B14F-4D97-AF65-F5344CB8AC3E}">
        <p14:creationId xmlns:p14="http://schemas.microsoft.com/office/powerpoint/2010/main" val="51121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noFill/>
        </p:spPr>
        <p:style>
          <a:lnRef idx="2">
            <a:schemeClr val="accent2"/>
          </a:lnRef>
          <a:fillRef idx="1">
            <a:schemeClr val="lt1"/>
          </a:fillRef>
          <a:effectRef idx="0">
            <a:schemeClr val="accent2"/>
          </a:effectRef>
          <a:fontRef idx="minor">
            <a:schemeClr val="dk1"/>
          </a:fontRef>
        </p:style>
        <p:txBody>
          <a:bodyPr>
            <a:normAutofit/>
          </a:bodyPr>
          <a:lstStyle/>
          <a:p>
            <a:pPr algn="ctr"/>
            <a:r>
              <a:rPr lang="tr-TR"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KORONAVİRÜS BİLGİLENDİRMESİ</a:t>
            </a:r>
          </a:p>
        </p:txBody>
      </p:sp>
      <p:sp>
        <p:nvSpPr>
          <p:cNvPr id="2" name="Dikdörtgen 1">
            <a:extLst>
              <a:ext uri="{FF2B5EF4-FFF2-40B4-BE49-F238E27FC236}">
                <a16:creationId xmlns:a16="http://schemas.microsoft.com/office/drawing/2014/main" id="{C86DAB2F-78C2-4463-9E12-624EA88DE782}"/>
              </a:ext>
            </a:extLst>
          </p:cNvPr>
          <p:cNvSpPr/>
          <p:nvPr/>
        </p:nvSpPr>
        <p:spPr>
          <a:xfrm>
            <a:off x="10571961" y="476672"/>
            <a:ext cx="1616864" cy="1569660"/>
          </a:xfrm>
          <a:prstGeom prst="rect">
            <a:avLst/>
          </a:prstGeom>
        </p:spPr>
        <p:txBody>
          <a:bodyPr wrap="square">
            <a:spAutoFit/>
          </a:bodyPr>
          <a:lstStyle/>
          <a:p>
            <a:pPr algn="ctr"/>
            <a:r>
              <a:rPr lang="tr-T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OOY Madde 88</a:t>
            </a:r>
            <a:endParaRPr lang="tr-TR" sz="3200" dirty="0"/>
          </a:p>
        </p:txBody>
      </p:sp>
      <p:sp>
        <p:nvSpPr>
          <p:cNvPr id="3" name="Eylem Düğmesi: İleriye Git veya Sonrakine Git 2">
            <a:hlinkClick r:id="rId2" action="ppaction://hlinkfile" highlightClick="1"/>
            <a:extLst>
              <a:ext uri="{FF2B5EF4-FFF2-40B4-BE49-F238E27FC236}">
                <a16:creationId xmlns:a16="http://schemas.microsoft.com/office/drawing/2014/main" id="{9E36AE9D-1EBC-4B0F-BA70-2C043FCA3E05}"/>
              </a:ext>
            </a:extLst>
          </p:cNvPr>
          <p:cNvSpPr/>
          <p:nvPr/>
        </p:nvSpPr>
        <p:spPr>
          <a:xfrm>
            <a:off x="8032700" y="4808628"/>
            <a:ext cx="3528392" cy="1296144"/>
          </a:xfrm>
          <a:custGeom>
            <a:avLst/>
            <a:gdLst>
              <a:gd name="connsiteX0" fmla="*/ 0 w 3528392"/>
              <a:gd name="connsiteY0" fmla="*/ 0 h 1296144"/>
              <a:gd name="connsiteX1" fmla="*/ 3528392 w 3528392"/>
              <a:gd name="connsiteY1" fmla="*/ 0 h 1296144"/>
              <a:gd name="connsiteX2" fmla="*/ 3528392 w 3528392"/>
              <a:gd name="connsiteY2" fmla="*/ 1296144 h 1296144"/>
              <a:gd name="connsiteX3" fmla="*/ 0 w 3528392"/>
              <a:gd name="connsiteY3" fmla="*/ 1296144 h 1296144"/>
              <a:gd name="connsiteX4" fmla="*/ 0 w 3528392"/>
              <a:gd name="connsiteY4" fmla="*/ 0 h 1296144"/>
              <a:gd name="connsiteX5" fmla="*/ 2250250 w 3528392"/>
              <a:gd name="connsiteY5" fmla="*/ 648072 h 1296144"/>
              <a:gd name="connsiteX6" fmla="*/ 1278142 w 3528392"/>
              <a:gd name="connsiteY6" fmla="*/ 162018 h 1296144"/>
              <a:gd name="connsiteX7" fmla="*/ 1278142 w 3528392"/>
              <a:gd name="connsiteY7" fmla="*/ 1134126 h 1296144"/>
              <a:gd name="connsiteX8" fmla="*/ 2250250 w 3528392"/>
              <a:gd name="connsiteY8" fmla="*/ 648072 h 1296144"/>
              <a:gd name="connsiteX0" fmla="*/ 2250250 w 3528392"/>
              <a:gd name="connsiteY0" fmla="*/ 648072 h 1296144"/>
              <a:gd name="connsiteX1" fmla="*/ 1278142 w 3528392"/>
              <a:gd name="connsiteY1" fmla="*/ 162018 h 1296144"/>
              <a:gd name="connsiteX2" fmla="*/ 1278142 w 3528392"/>
              <a:gd name="connsiteY2" fmla="*/ 1134126 h 1296144"/>
              <a:gd name="connsiteX3" fmla="*/ 2250250 w 3528392"/>
              <a:gd name="connsiteY3" fmla="*/ 648072 h 1296144"/>
              <a:gd name="connsiteX0" fmla="*/ 2250250 w 3528392"/>
              <a:gd name="connsiteY0" fmla="*/ 648072 h 1296144"/>
              <a:gd name="connsiteX1" fmla="*/ 1278142 w 3528392"/>
              <a:gd name="connsiteY1" fmla="*/ 1134126 h 1296144"/>
              <a:gd name="connsiteX2" fmla="*/ 1278142 w 3528392"/>
              <a:gd name="connsiteY2" fmla="*/ 162018 h 1296144"/>
              <a:gd name="connsiteX3" fmla="*/ 2250250 w 3528392"/>
              <a:gd name="connsiteY3" fmla="*/ 648072 h 1296144"/>
              <a:gd name="connsiteX0" fmla="*/ 0 w 3528392"/>
              <a:gd name="connsiteY0" fmla="*/ 0 h 1296144"/>
              <a:gd name="connsiteX1" fmla="*/ 3528392 w 3528392"/>
              <a:gd name="connsiteY1" fmla="*/ 0 h 1296144"/>
              <a:gd name="connsiteX2" fmla="*/ 3528392 w 3528392"/>
              <a:gd name="connsiteY2" fmla="*/ 1296144 h 1296144"/>
              <a:gd name="connsiteX3" fmla="*/ 0 w 3528392"/>
              <a:gd name="connsiteY3" fmla="*/ 1296144 h 1296144"/>
              <a:gd name="connsiteX4" fmla="*/ 0 w 3528392"/>
              <a:gd name="connsiteY4" fmla="*/ 0 h 1296144"/>
              <a:gd name="connsiteX0" fmla="*/ 0 w 3528392"/>
              <a:gd name="connsiteY0" fmla="*/ 0 h 1296144"/>
              <a:gd name="connsiteX1" fmla="*/ 3528392 w 3528392"/>
              <a:gd name="connsiteY1" fmla="*/ 0 h 1296144"/>
              <a:gd name="connsiteX2" fmla="*/ 3528392 w 3528392"/>
              <a:gd name="connsiteY2" fmla="*/ 1296144 h 1296144"/>
              <a:gd name="connsiteX3" fmla="*/ 0 w 3528392"/>
              <a:gd name="connsiteY3" fmla="*/ 1296144 h 1296144"/>
              <a:gd name="connsiteX4" fmla="*/ 0 w 3528392"/>
              <a:gd name="connsiteY4" fmla="*/ 0 h 1296144"/>
              <a:gd name="connsiteX5" fmla="*/ 2250250 w 3528392"/>
              <a:gd name="connsiteY5" fmla="*/ 648072 h 1296144"/>
              <a:gd name="connsiteX6" fmla="*/ 1278142 w 3528392"/>
              <a:gd name="connsiteY6" fmla="*/ 162018 h 1296144"/>
              <a:gd name="connsiteX7" fmla="*/ 1278142 w 3528392"/>
              <a:gd name="connsiteY7" fmla="*/ 1134126 h 1296144"/>
              <a:gd name="connsiteX8" fmla="*/ 2250250 w 3528392"/>
              <a:gd name="connsiteY8" fmla="*/ 648072 h 1296144"/>
              <a:gd name="connsiteX0" fmla="*/ 2250250 w 3528392"/>
              <a:gd name="connsiteY0" fmla="*/ 648072 h 1296144"/>
              <a:gd name="connsiteX1" fmla="*/ 1278142 w 3528392"/>
              <a:gd name="connsiteY1" fmla="*/ 162018 h 1296144"/>
              <a:gd name="connsiteX2" fmla="*/ 1278142 w 3528392"/>
              <a:gd name="connsiteY2" fmla="*/ 1134126 h 1296144"/>
              <a:gd name="connsiteX3" fmla="*/ 2250250 w 3528392"/>
              <a:gd name="connsiteY3" fmla="*/ 648072 h 1296144"/>
              <a:gd name="connsiteX0" fmla="*/ 2250250 w 3528392"/>
              <a:gd name="connsiteY0" fmla="*/ 648072 h 1296144"/>
              <a:gd name="connsiteX1" fmla="*/ 1278142 w 3528392"/>
              <a:gd name="connsiteY1" fmla="*/ 1134126 h 1296144"/>
              <a:gd name="connsiteX2" fmla="*/ 2250250 w 3528392"/>
              <a:gd name="connsiteY2" fmla="*/ 648072 h 1296144"/>
              <a:gd name="connsiteX0" fmla="*/ 0 w 3528392"/>
              <a:gd name="connsiteY0" fmla="*/ 0 h 1296144"/>
              <a:gd name="connsiteX1" fmla="*/ 3528392 w 3528392"/>
              <a:gd name="connsiteY1" fmla="*/ 0 h 1296144"/>
              <a:gd name="connsiteX2" fmla="*/ 3528392 w 3528392"/>
              <a:gd name="connsiteY2" fmla="*/ 1296144 h 1296144"/>
              <a:gd name="connsiteX3" fmla="*/ 0 w 3528392"/>
              <a:gd name="connsiteY3" fmla="*/ 1296144 h 1296144"/>
              <a:gd name="connsiteX4" fmla="*/ 0 w 3528392"/>
              <a:gd name="connsiteY4" fmla="*/ 0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392" h="1296144" stroke="0" extrusionOk="0">
                <a:moveTo>
                  <a:pt x="0" y="0"/>
                </a:moveTo>
                <a:lnTo>
                  <a:pt x="3528392" y="0"/>
                </a:lnTo>
                <a:lnTo>
                  <a:pt x="3528392" y="1296144"/>
                </a:lnTo>
                <a:lnTo>
                  <a:pt x="0" y="1296144"/>
                </a:lnTo>
                <a:lnTo>
                  <a:pt x="0" y="0"/>
                </a:lnTo>
                <a:close/>
                <a:moveTo>
                  <a:pt x="2250250" y="648072"/>
                </a:moveTo>
                <a:lnTo>
                  <a:pt x="1278142" y="162018"/>
                </a:lnTo>
                <a:lnTo>
                  <a:pt x="1278142" y="1134126"/>
                </a:lnTo>
                <a:lnTo>
                  <a:pt x="2250250" y="648072"/>
                </a:lnTo>
                <a:close/>
              </a:path>
              <a:path w="3528392" h="1296144" fill="darken" stroke="0" extrusionOk="0">
                <a:moveTo>
                  <a:pt x="2250250" y="648072"/>
                </a:moveTo>
                <a:lnTo>
                  <a:pt x="1278142" y="162018"/>
                </a:lnTo>
                <a:lnTo>
                  <a:pt x="1278142" y="1134126"/>
                </a:lnTo>
                <a:lnTo>
                  <a:pt x="2250250" y="648072"/>
                </a:lnTo>
                <a:close/>
              </a:path>
              <a:path w="3528392" h="1296144" fill="none" extrusionOk="0">
                <a:moveTo>
                  <a:pt x="2250250" y="648072"/>
                </a:moveTo>
                <a:lnTo>
                  <a:pt x="1278142" y="1134126"/>
                </a:lnTo>
                <a:lnTo>
                  <a:pt x="2250250" y="648072"/>
                </a:lnTo>
                <a:close/>
              </a:path>
              <a:path w="3528392" h="1296144" fill="none">
                <a:moveTo>
                  <a:pt x="0" y="0"/>
                </a:moveTo>
                <a:lnTo>
                  <a:pt x="3528392" y="0"/>
                </a:lnTo>
                <a:lnTo>
                  <a:pt x="3528392" y="1296144"/>
                </a:lnTo>
                <a:lnTo>
                  <a:pt x="0" y="129614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dirty="0">
              <a:solidFill>
                <a:schemeClr val="bg1"/>
              </a:solidFill>
            </a:endParaRPr>
          </a:p>
        </p:txBody>
      </p:sp>
      <p:sp>
        <p:nvSpPr>
          <p:cNvPr id="4" name="Eylem Düğmesi: Geri Git veya Öncekine Git 3">
            <a:hlinkClick r:id="rId3" action="ppaction://hlinkfile" highlightClick="1"/>
            <a:extLst>
              <a:ext uri="{FF2B5EF4-FFF2-40B4-BE49-F238E27FC236}">
                <a16:creationId xmlns:a16="http://schemas.microsoft.com/office/drawing/2014/main" id="{8AF5D2E0-3BDE-4D09-9346-6839B0A2954B}"/>
              </a:ext>
            </a:extLst>
          </p:cNvPr>
          <p:cNvSpPr/>
          <p:nvPr/>
        </p:nvSpPr>
        <p:spPr>
          <a:xfrm>
            <a:off x="627733" y="4754025"/>
            <a:ext cx="3528392" cy="126876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06AAE862-4F99-4884-985A-7AA21663D82C}"/>
              </a:ext>
            </a:extLst>
          </p:cNvPr>
          <p:cNvSpPr/>
          <p:nvPr/>
        </p:nvSpPr>
        <p:spPr>
          <a:xfrm>
            <a:off x="7566549" y="2722468"/>
            <a:ext cx="439248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3600" dirty="0">
                <a:solidFill>
                  <a:schemeClr val="bg1"/>
                </a:solidFill>
              </a:rPr>
              <a:t>COVİD-19 İÇİN BROŞÜR</a:t>
            </a:r>
          </a:p>
        </p:txBody>
      </p:sp>
      <p:sp>
        <p:nvSpPr>
          <p:cNvPr id="7" name="Dikdörtgen 6">
            <a:extLst>
              <a:ext uri="{FF2B5EF4-FFF2-40B4-BE49-F238E27FC236}">
                <a16:creationId xmlns:a16="http://schemas.microsoft.com/office/drawing/2014/main" id="{D64A1B23-2DA1-4EF2-9114-24F32A82D98B}"/>
              </a:ext>
            </a:extLst>
          </p:cNvPr>
          <p:cNvSpPr/>
          <p:nvPr/>
        </p:nvSpPr>
        <p:spPr>
          <a:xfrm>
            <a:off x="229788" y="2723917"/>
            <a:ext cx="439248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3600" dirty="0">
                <a:solidFill>
                  <a:schemeClr val="bg1"/>
                </a:solidFill>
              </a:rPr>
              <a:t>İşyeri Bilgilendirme Yazısı(Tebliğli)</a:t>
            </a:r>
          </a:p>
        </p:txBody>
      </p:sp>
    </p:spTree>
    <p:extLst>
      <p:ext uri="{BB962C8B-B14F-4D97-AF65-F5344CB8AC3E}">
        <p14:creationId xmlns:p14="http://schemas.microsoft.com/office/powerpoint/2010/main" val="150166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ctrTitle"/>
          </p:nvPr>
        </p:nvSpPr>
        <p:spPr>
          <a:xfrm>
            <a:off x="-25997" y="2566954"/>
            <a:ext cx="8902724" cy="1504480"/>
          </a:xfrm>
        </p:spPr>
        <p:txBody>
          <a:bodyPr/>
          <a:lstStyle/>
          <a:p>
            <a:pPr algn="ctr" defTabSz="914400">
              <a:spcBef>
                <a:spcPts val="0"/>
              </a:spcBef>
            </a:pPr>
            <a:br>
              <a:rPr lang="tr-TR" sz="4400" b="1" i="0" baseline="0" dirty="0">
                <a:solidFill>
                  <a:schemeClr val="tx1"/>
                </a:solidFill>
                <a:effectLst>
                  <a:outerShdw blurRad="50800" dist="25400" dir="2700000" algn="br">
                    <a:srgbClr val="626817">
                      <a:alpha val="50000"/>
                      <a:lumMod val="50000"/>
                    </a:srgbClr>
                  </a:outerShdw>
                </a:effectLst>
                <a:latin typeface="Arial Black" panose="020B0A04020102020204" pitchFamily="34" charset="0"/>
              </a:rPr>
            </a:br>
            <a:r>
              <a:rPr lang="tr-TR" sz="4400" b="1" dirty="0"/>
              <a:t>KOORDİNATÖRLÜK SAATLERİNİN PLANLANMASI</a:t>
            </a:r>
            <a:endParaRPr lang="tr-TR" sz="4400" b="1" i="0" baseline="0" dirty="0">
              <a:solidFill>
                <a:schemeClr val="tx1"/>
              </a:solidFill>
              <a:effectLst>
                <a:outerShdw blurRad="50800" dist="25400" dir="2700000" algn="br">
                  <a:srgbClr val="626817">
                    <a:alpha val="50000"/>
                    <a:lumMod val="50000"/>
                  </a:srgbClr>
                </a:outerShdw>
              </a:effectLst>
              <a:latin typeface="Arial Black" panose="020B0A04020102020204" pitchFamily="34" charset="0"/>
            </a:endParaRPr>
          </a:p>
        </p:txBody>
      </p:sp>
      <p:sp>
        <p:nvSpPr>
          <p:cNvPr id="9" name="Alt Başlık 8"/>
          <p:cNvSpPr>
            <a:spLocks noGrp="1"/>
          </p:cNvSpPr>
          <p:nvPr>
            <p:ph type="subTitle" idx="1"/>
          </p:nvPr>
        </p:nvSpPr>
        <p:spPr>
          <a:xfrm>
            <a:off x="2422004" y="620689"/>
            <a:ext cx="7174803" cy="1780138"/>
          </a:xfrm>
        </p:spPr>
        <p:txBody>
          <a:bodyPr>
            <a:normAutofit fontScale="92500"/>
          </a:bodyPr>
          <a:lstStyle/>
          <a:p>
            <a:pPr algn="ctr"/>
            <a:r>
              <a:rPr lang="tr-TR" sz="5400" dirty="0"/>
              <a:t>EDREMİT MESLEKİ VE TEKNİK ANADOLU LİSESİ</a:t>
            </a:r>
          </a:p>
          <a:p>
            <a:pPr marL="0" indent="0" algn="ctr">
              <a:buNone/>
            </a:pPr>
            <a:endParaRPr lang="tr-TR" sz="5400" dirty="0"/>
          </a:p>
        </p:txBody>
      </p:sp>
      <p:graphicFrame>
        <p:nvGraphicFramePr>
          <p:cNvPr id="4" name="Diyagram 3"/>
          <p:cNvGraphicFramePr/>
          <p:nvPr/>
        </p:nvGraphicFramePr>
        <p:xfrm>
          <a:off x="2629" y="60000"/>
          <a:ext cx="4329233" cy="2936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803334" y="260648"/>
            <a:ext cx="2232507" cy="2140179"/>
          </a:xfrm>
          <a:prstGeom prst="rect">
            <a:avLst/>
          </a:prstGeom>
        </p:spPr>
      </p:pic>
      <p:sp>
        <p:nvSpPr>
          <p:cNvPr id="2" name="Dikdörtgen 1">
            <a:extLst>
              <a:ext uri="{FF2B5EF4-FFF2-40B4-BE49-F238E27FC236}">
                <a16:creationId xmlns:a16="http://schemas.microsoft.com/office/drawing/2014/main" id="{44E4BCF7-9C03-4A33-8EF3-220E721B4F04}"/>
              </a:ext>
            </a:extLst>
          </p:cNvPr>
          <p:cNvSpPr/>
          <p:nvPr/>
        </p:nvSpPr>
        <p:spPr>
          <a:xfrm>
            <a:off x="9661121" y="2566954"/>
            <a:ext cx="2031325" cy="1754326"/>
          </a:xfrm>
          <a:prstGeom prst="rect">
            <a:avLst/>
          </a:prstGeom>
        </p:spPr>
        <p:txBody>
          <a:bodyPr wrap="none">
            <a:spAutoFit/>
          </a:bodyPr>
          <a:lstStyle/>
          <a:p>
            <a:r>
              <a:rPr lang="tr-TR" sz="5400" b="1" dirty="0">
                <a:effectLst>
                  <a:outerShdw blurRad="50800" dist="25400" dir="2700000" algn="br">
                    <a:srgbClr val="626817">
                      <a:alpha val="50000"/>
                      <a:lumMod val="50000"/>
                    </a:srgbClr>
                  </a:outerShdw>
                </a:effectLst>
                <a:latin typeface="Arial Black" panose="020B0A04020102020204" pitchFamily="34" charset="0"/>
              </a:rPr>
              <a:t>2020</a:t>
            </a:r>
          </a:p>
          <a:p>
            <a:r>
              <a:rPr lang="tr-TR" sz="5400" b="1" dirty="0">
                <a:effectLst>
                  <a:outerShdw blurRad="50800" dist="25400" dir="2700000" algn="br">
                    <a:srgbClr val="626817">
                      <a:alpha val="50000"/>
                      <a:lumMod val="50000"/>
                    </a:srgbClr>
                  </a:outerShdw>
                </a:effectLst>
                <a:latin typeface="Arial Black" panose="020B0A04020102020204" pitchFamily="34" charset="0"/>
              </a:rPr>
              <a:t>2021</a:t>
            </a:r>
            <a:endParaRPr lang="tr-TR" sz="5400" dirty="0"/>
          </a:p>
        </p:txBody>
      </p:sp>
    </p:spTree>
    <p:extLst>
      <p:ext uri="{BB962C8B-B14F-4D97-AF65-F5344CB8AC3E}">
        <p14:creationId xmlns:p14="http://schemas.microsoft.com/office/powerpoint/2010/main" val="84666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noFill/>
        </p:spPr>
        <p:style>
          <a:lnRef idx="2">
            <a:schemeClr val="accent2"/>
          </a:lnRef>
          <a:fillRef idx="1">
            <a:schemeClr val="lt1"/>
          </a:fillRef>
          <a:effectRef idx="0">
            <a:schemeClr val="accent2"/>
          </a:effectRef>
          <a:fontRef idx="minor">
            <a:schemeClr val="dk1"/>
          </a:fontRef>
        </p:style>
        <p:txBody>
          <a:bodyPr/>
          <a:lstStyle/>
          <a:p>
            <a:pPr algn="ctr"/>
            <a:r>
              <a:rPr lang="tr-TR"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İŞLETMELERDE MESLEKİ EĞİTİM ÖĞRENCİ SAYILARININ VE GÜNLERİN BELİRLENMESİ</a:t>
            </a:r>
          </a:p>
        </p:txBody>
      </p:sp>
      <p:sp>
        <p:nvSpPr>
          <p:cNvPr id="2" name="Dikdörtgen 1">
            <a:extLst>
              <a:ext uri="{FF2B5EF4-FFF2-40B4-BE49-F238E27FC236}">
                <a16:creationId xmlns:a16="http://schemas.microsoft.com/office/drawing/2014/main" id="{C86DAB2F-78C2-4463-9E12-624EA88DE782}"/>
              </a:ext>
            </a:extLst>
          </p:cNvPr>
          <p:cNvSpPr/>
          <p:nvPr/>
        </p:nvSpPr>
        <p:spPr>
          <a:xfrm>
            <a:off x="10571961" y="476672"/>
            <a:ext cx="1616864" cy="1569660"/>
          </a:xfrm>
          <a:prstGeom prst="rect">
            <a:avLst/>
          </a:prstGeom>
        </p:spPr>
        <p:txBody>
          <a:bodyPr wrap="square">
            <a:spAutoFit/>
          </a:bodyPr>
          <a:lstStyle/>
          <a:p>
            <a:pPr algn="ctr"/>
            <a:r>
              <a:rPr lang="tr-T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OOY Madde 88</a:t>
            </a:r>
            <a:endParaRPr lang="tr-TR" sz="3200" dirty="0"/>
          </a:p>
        </p:txBody>
      </p:sp>
      <p:sp>
        <p:nvSpPr>
          <p:cNvPr id="3" name="Eylem Düğmesi: İleriye Git veya Sonrakine Git 2">
            <a:hlinkClick r:id="rId2" action="ppaction://hlinkfile" highlightClick="1"/>
            <a:extLst>
              <a:ext uri="{FF2B5EF4-FFF2-40B4-BE49-F238E27FC236}">
                <a16:creationId xmlns:a16="http://schemas.microsoft.com/office/drawing/2014/main" id="{9E36AE9D-1EBC-4B0F-BA70-2C043FCA3E05}"/>
              </a:ext>
            </a:extLst>
          </p:cNvPr>
          <p:cNvSpPr/>
          <p:nvPr/>
        </p:nvSpPr>
        <p:spPr>
          <a:xfrm>
            <a:off x="8032700" y="4808628"/>
            <a:ext cx="3528392" cy="1296144"/>
          </a:xfrm>
          <a:custGeom>
            <a:avLst/>
            <a:gdLst>
              <a:gd name="connsiteX0" fmla="*/ 0 w 3528392"/>
              <a:gd name="connsiteY0" fmla="*/ 0 h 1296144"/>
              <a:gd name="connsiteX1" fmla="*/ 3528392 w 3528392"/>
              <a:gd name="connsiteY1" fmla="*/ 0 h 1296144"/>
              <a:gd name="connsiteX2" fmla="*/ 3528392 w 3528392"/>
              <a:gd name="connsiteY2" fmla="*/ 1296144 h 1296144"/>
              <a:gd name="connsiteX3" fmla="*/ 0 w 3528392"/>
              <a:gd name="connsiteY3" fmla="*/ 1296144 h 1296144"/>
              <a:gd name="connsiteX4" fmla="*/ 0 w 3528392"/>
              <a:gd name="connsiteY4" fmla="*/ 0 h 1296144"/>
              <a:gd name="connsiteX5" fmla="*/ 2250250 w 3528392"/>
              <a:gd name="connsiteY5" fmla="*/ 648072 h 1296144"/>
              <a:gd name="connsiteX6" fmla="*/ 1278142 w 3528392"/>
              <a:gd name="connsiteY6" fmla="*/ 162018 h 1296144"/>
              <a:gd name="connsiteX7" fmla="*/ 1278142 w 3528392"/>
              <a:gd name="connsiteY7" fmla="*/ 1134126 h 1296144"/>
              <a:gd name="connsiteX8" fmla="*/ 2250250 w 3528392"/>
              <a:gd name="connsiteY8" fmla="*/ 648072 h 1296144"/>
              <a:gd name="connsiteX0" fmla="*/ 2250250 w 3528392"/>
              <a:gd name="connsiteY0" fmla="*/ 648072 h 1296144"/>
              <a:gd name="connsiteX1" fmla="*/ 1278142 w 3528392"/>
              <a:gd name="connsiteY1" fmla="*/ 162018 h 1296144"/>
              <a:gd name="connsiteX2" fmla="*/ 1278142 w 3528392"/>
              <a:gd name="connsiteY2" fmla="*/ 1134126 h 1296144"/>
              <a:gd name="connsiteX3" fmla="*/ 2250250 w 3528392"/>
              <a:gd name="connsiteY3" fmla="*/ 648072 h 1296144"/>
              <a:gd name="connsiteX0" fmla="*/ 2250250 w 3528392"/>
              <a:gd name="connsiteY0" fmla="*/ 648072 h 1296144"/>
              <a:gd name="connsiteX1" fmla="*/ 1278142 w 3528392"/>
              <a:gd name="connsiteY1" fmla="*/ 1134126 h 1296144"/>
              <a:gd name="connsiteX2" fmla="*/ 1278142 w 3528392"/>
              <a:gd name="connsiteY2" fmla="*/ 162018 h 1296144"/>
              <a:gd name="connsiteX3" fmla="*/ 2250250 w 3528392"/>
              <a:gd name="connsiteY3" fmla="*/ 648072 h 1296144"/>
              <a:gd name="connsiteX0" fmla="*/ 0 w 3528392"/>
              <a:gd name="connsiteY0" fmla="*/ 0 h 1296144"/>
              <a:gd name="connsiteX1" fmla="*/ 3528392 w 3528392"/>
              <a:gd name="connsiteY1" fmla="*/ 0 h 1296144"/>
              <a:gd name="connsiteX2" fmla="*/ 3528392 w 3528392"/>
              <a:gd name="connsiteY2" fmla="*/ 1296144 h 1296144"/>
              <a:gd name="connsiteX3" fmla="*/ 0 w 3528392"/>
              <a:gd name="connsiteY3" fmla="*/ 1296144 h 1296144"/>
              <a:gd name="connsiteX4" fmla="*/ 0 w 3528392"/>
              <a:gd name="connsiteY4" fmla="*/ 0 h 1296144"/>
              <a:gd name="connsiteX0" fmla="*/ 0 w 3528392"/>
              <a:gd name="connsiteY0" fmla="*/ 0 h 1296144"/>
              <a:gd name="connsiteX1" fmla="*/ 3528392 w 3528392"/>
              <a:gd name="connsiteY1" fmla="*/ 0 h 1296144"/>
              <a:gd name="connsiteX2" fmla="*/ 3528392 w 3528392"/>
              <a:gd name="connsiteY2" fmla="*/ 1296144 h 1296144"/>
              <a:gd name="connsiteX3" fmla="*/ 0 w 3528392"/>
              <a:gd name="connsiteY3" fmla="*/ 1296144 h 1296144"/>
              <a:gd name="connsiteX4" fmla="*/ 0 w 3528392"/>
              <a:gd name="connsiteY4" fmla="*/ 0 h 1296144"/>
              <a:gd name="connsiteX5" fmla="*/ 2250250 w 3528392"/>
              <a:gd name="connsiteY5" fmla="*/ 648072 h 1296144"/>
              <a:gd name="connsiteX6" fmla="*/ 1278142 w 3528392"/>
              <a:gd name="connsiteY6" fmla="*/ 162018 h 1296144"/>
              <a:gd name="connsiteX7" fmla="*/ 1278142 w 3528392"/>
              <a:gd name="connsiteY7" fmla="*/ 1134126 h 1296144"/>
              <a:gd name="connsiteX8" fmla="*/ 2250250 w 3528392"/>
              <a:gd name="connsiteY8" fmla="*/ 648072 h 1296144"/>
              <a:gd name="connsiteX0" fmla="*/ 2250250 w 3528392"/>
              <a:gd name="connsiteY0" fmla="*/ 648072 h 1296144"/>
              <a:gd name="connsiteX1" fmla="*/ 1278142 w 3528392"/>
              <a:gd name="connsiteY1" fmla="*/ 162018 h 1296144"/>
              <a:gd name="connsiteX2" fmla="*/ 1278142 w 3528392"/>
              <a:gd name="connsiteY2" fmla="*/ 1134126 h 1296144"/>
              <a:gd name="connsiteX3" fmla="*/ 2250250 w 3528392"/>
              <a:gd name="connsiteY3" fmla="*/ 648072 h 1296144"/>
              <a:gd name="connsiteX0" fmla="*/ 2250250 w 3528392"/>
              <a:gd name="connsiteY0" fmla="*/ 648072 h 1296144"/>
              <a:gd name="connsiteX1" fmla="*/ 1278142 w 3528392"/>
              <a:gd name="connsiteY1" fmla="*/ 1134126 h 1296144"/>
              <a:gd name="connsiteX2" fmla="*/ 2250250 w 3528392"/>
              <a:gd name="connsiteY2" fmla="*/ 648072 h 1296144"/>
              <a:gd name="connsiteX0" fmla="*/ 0 w 3528392"/>
              <a:gd name="connsiteY0" fmla="*/ 0 h 1296144"/>
              <a:gd name="connsiteX1" fmla="*/ 3528392 w 3528392"/>
              <a:gd name="connsiteY1" fmla="*/ 0 h 1296144"/>
              <a:gd name="connsiteX2" fmla="*/ 3528392 w 3528392"/>
              <a:gd name="connsiteY2" fmla="*/ 1296144 h 1296144"/>
              <a:gd name="connsiteX3" fmla="*/ 0 w 3528392"/>
              <a:gd name="connsiteY3" fmla="*/ 1296144 h 1296144"/>
              <a:gd name="connsiteX4" fmla="*/ 0 w 3528392"/>
              <a:gd name="connsiteY4" fmla="*/ 0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392" h="1296144" stroke="0" extrusionOk="0">
                <a:moveTo>
                  <a:pt x="0" y="0"/>
                </a:moveTo>
                <a:lnTo>
                  <a:pt x="3528392" y="0"/>
                </a:lnTo>
                <a:lnTo>
                  <a:pt x="3528392" y="1296144"/>
                </a:lnTo>
                <a:lnTo>
                  <a:pt x="0" y="1296144"/>
                </a:lnTo>
                <a:lnTo>
                  <a:pt x="0" y="0"/>
                </a:lnTo>
                <a:close/>
                <a:moveTo>
                  <a:pt x="2250250" y="648072"/>
                </a:moveTo>
                <a:lnTo>
                  <a:pt x="1278142" y="162018"/>
                </a:lnTo>
                <a:lnTo>
                  <a:pt x="1278142" y="1134126"/>
                </a:lnTo>
                <a:lnTo>
                  <a:pt x="2250250" y="648072"/>
                </a:lnTo>
                <a:close/>
              </a:path>
              <a:path w="3528392" h="1296144" fill="darken" stroke="0" extrusionOk="0">
                <a:moveTo>
                  <a:pt x="2250250" y="648072"/>
                </a:moveTo>
                <a:lnTo>
                  <a:pt x="1278142" y="162018"/>
                </a:lnTo>
                <a:lnTo>
                  <a:pt x="1278142" y="1134126"/>
                </a:lnTo>
                <a:lnTo>
                  <a:pt x="2250250" y="648072"/>
                </a:lnTo>
                <a:close/>
              </a:path>
              <a:path w="3528392" h="1296144" fill="none" extrusionOk="0">
                <a:moveTo>
                  <a:pt x="2250250" y="648072"/>
                </a:moveTo>
                <a:lnTo>
                  <a:pt x="1278142" y="1134126"/>
                </a:lnTo>
                <a:lnTo>
                  <a:pt x="2250250" y="648072"/>
                </a:lnTo>
                <a:close/>
              </a:path>
              <a:path w="3528392" h="1296144" fill="none">
                <a:moveTo>
                  <a:pt x="0" y="0"/>
                </a:moveTo>
                <a:lnTo>
                  <a:pt x="3528392" y="0"/>
                </a:lnTo>
                <a:lnTo>
                  <a:pt x="3528392" y="1296144"/>
                </a:lnTo>
                <a:lnTo>
                  <a:pt x="0" y="129614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dirty="0">
              <a:solidFill>
                <a:schemeClr val="bg1"/>
              </a:solidFill>
            </a:endParaRPr>
          </a:p>
        </p:txBody>
      </p:sp>
      <p:sp>
        <p:nvSpPr>
          <p:cNvPr id="4" name="Eylem Düğmesi: Geri Git veya Öncekine Git 3">
            <a:hlinkClick r:id="rId3" action="ppaction://hlinkfile" highlightClick="1"/>
            <a:extLst>
              <a:ext uri="{FF2B5EF4-FFF2-40B4-BE49-F238E27FC236}">
                <a16:creationId xmlns:a16="http://schemas.microsoft.com/office/drawing/2014/main" id="{8AF5D2E0-3BDE-4D09-9346-6839B0A2954B}"/>
              </a:ext>
            </a:extLst>
          </p:cNvPr>
          <p:cNvSpPr/>
          <p:nvPr/>
        </p:nvSpPr>
        <p:spPr>
          <a:xfrm>
            <a:off x="627733" y="4754025"/>
            <a:ext cx="3528392" cy="126876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06AAE862-4F99-4884-985A-7AA21663D82C}"/>
              </a:ext>
            </a:extLst>
          </p:cNvPr>
          <p:cNvSpPr/>
          <p:nvPr/>
        </p:nvSpPr>
        <p:spPr>
          <a:xfrm>
            <a:off x="7566549" y="2722468"/>
            <a:ext cx="4392488"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3600" dirty="0">
                <a:solidFill>
                  <a:schemeClr val="bg1"/>
                </a:solidFill>
              </a:rPr>
              <a:t>İŞLETME GÜNLERİNİN BELİRLENMESİ</a:t>
            </a:r>
          </a:p>
        </p:txBody>
      </p:sp>
      <p:sp>
        <p:nvSpPr>
          <p:cNvPr id="7" name="Dikdörtgen 6">
            <a:extLst>
              <a:ext uri="{FF2B5EF4-FFF2-40B4-BE49-F238E27FC236}">
                <a16:creationId xmlns:a16="http://schemas.microsoft.com/office/drawing/2014/main" id="{D64A1B23-2DA1-4EF2-9114-24F32A82D98B}"/>
              </a:ext>
            </a:extLst>
          </p:cNvPr>
          <p:cNvSpPr/>
          <p:nvPr/>
        </p:nvSpPr>
        <p:spPr>
          <a:xfrm>
            <a:off x="229788" y="2723917"/>
            <a:ext cx="4392488"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3600" dirty="0">
                <a:solidFill>
                  <a:schemeClr val="bg1"/>
                </a:solidFill>
              </a:rPr>
              <a:t>ÖĞRENCİ SAYILARI VE İŞLETME DERS YÜKÜ HESABI</a:t>
            </a:r>
          </a:p>
        </p:txBody>
      </p:sp>
    </p:spTree>
    <p:extLst>
      <p:ext uri="{BB962C8B-B14F-4D97-AF65-F5344CB8AC3E}">
        <p14:creationId xmlns:p14="http://schemas.microsoft.com/office/powerpoint/2010/main" val="43317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1764" y="116632"/>
            <a:ext cx="11665296" cy="794476"/>
          </a:xfrm>
        </p:spPr>
        <p:style>
          <a:lnRef idx="2">
            <a:schemeClr val="accent2"/>
          </a:lnRef>
          <a:fillRef idx="1">
            <a:schemeClr val="lt1"/>
          </a:fillRef>
          <a:effectRef idx="0">
            <a:schemeClr val="accent2"/>
          </a:effectRef>
          <a:fontRef idx="minor">
            <a:schemeClr val="dk1"/>
          </a:fontRef>
        </p:style>
        <p:txBody>
          <a:bodyPr/>
          <a:lstStyle/>
          <a:p>
            <a:pPr algn="ctr"/>
            <a:r>
              <a:rPr lang="tr-TR" dirty="0"/>
              <a:t>KOORDİNATÖRLÜK GÖREVİ İLE İLGİLİ</a:t>
            </a:r>
          </a:p>
        </p:txBody>
      </p:sp>
      <p:sp>
        <p:nvSpPr>
          <p:cNvPr id="3" name="İçerik Yer Tutucusu 2"/>
          <p:cNvSpPr>
            <a:spLocks noGrp="1"/>
          </p:cNvSpPr>
          <p:nvPr>
            <p:ph idx="1"/>
          </p:nvPr>
        </p:nvSpPr>
        <p:spPr>
          <a:xfrm>
            <a:off x="261764" y="1052736"/>
            <a:ext cx="11737304" cy="5688632"/>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tr-TR" sz="3400" dirty="0"/>
              <a:t>İşletmelerde mesleki eğitim ders görevi verilmesinde </a:t>
            </a:r>
            <a:r>
              <a:rPr lang="tr-TR" sz="3400" dirty="0">
                <a:solidFill>
                  <a:srgbClr val="FF0000"/>
                </a:solidFill>
              </a:rPr>
              <a:t>işletmelerin </a:t>
            </a:r>
            <a:r>
              <a:rPr lang="tr-TR" sz="3400" u="sng" dirty="0">
                <a:solidFill>
                  <a:srgbClr val="FF0000"/>
                </a:solidFill>
              </a:rPr>
              <a:t>okula uzaklığı</a:t>
            </a:r>
            <a:r>
              <a:rPr lang="tr-TR" sz="3400" dirty="0">
                <a:solidFill>
                  <a:srgbClr val="FF0000"/>
                </a:solidFill>
              </a:rPr>
              <a:t>, </a:t>
            </a:r>
            <a:r>
              <a:rPr lang="tr-TR" sz="3400" u="sng" dirty="0">
                <a:solidFill>
                  <a:srgbClr val="FF0000"/>
                </a:solidFill>
              </a:rPr>
              <a:t>ulaşım durumu</a:t>
            </a:r>
            <a:r>
              <a:rPr lang="tr-TR" sz="3400" dirty="0">
                <a:solidFill>
                  <a:srgbClr val="FF0000"/>
                </a:solidFill>
              </a:rPr>
              <a:t>, </a:t>
            </a:r>
            <a:r>
              <a:rPr lang="tr-TR" sz="3400" u="sng" dirty="0">
                <a:solidFill>
                  <a:srgbClr val="FF0000"/>
                </a:solidFill>
              </a:rPr>
              <a:t>işletme sayısı</a:t>
            </a:r>
            <a:r>
              <a:rPr lang="tr-TR" sz="3400" dirty="0">
                <a:solidFill>
                  <a:srgbClr val="FF0000"/>
                </a:solidFill>
              </a:rPr>
              <a:t>, </a:t>
            </a:r>
            <a:r>
              <a:rPr lang="tr-TR" sz="3400" u="sng" dirty="0">
                <a:solidFill>
                  <a:srgbClr val="FF0000"/>
                </a:solidFill>
              </a:rPr>
              <a:t>işletmeler arası uzaklık </a:t>
            </a:r>
            <a:r>
              <a:rPr lang="tr-TR" sz="3400" dirty="0">
                <a:solidFill>
                  <a:srgbClr val="FF0000"/>
                </a:solidFill>
              </a:rPr>
              <a:t>ve </a:t>
            </a:r>
            <a:r>
              <a:rPr lang="tr-TR" sz="3400" u="sng" dirty="0">
                <a:solidFill>
                  <a:srgbClr val="FF0000"/>
                </a:solidFill>
              </a:rPr>
              <a:t>işletmedeki öğrenci sayısıyla</a:t>
            </a:r>
            <a:r>
              <a:rPr lang="tr-TR" sz="3400" dirty="0">
                <a:solidFill>
                  <a:srgbClr val="FF0000"/>
                </a:solidFill>
              </a:rPr>
              <a:t> </a:t>
            </a:r>
            <a:r>
              <a:rPr lang="tr-TR" sz="3400" u="sng" dirty="0">
                <a:solidFill>
                  <a:srgbClr val="FF0000"/>
                </a:solidFill>
              </a:rPr>
              <a:t>bunlarla ilgili iş ve işlemlerde harcanılacak zaman </a:t>
            </a:r>
            <a:r>
              <a:rPr lang="tr-TR" sz="3400" dirty="0">
                <a:solidFill>
                  <a:srgbClr val="FF0000"/>
                </a:solidFill>
              </a:rPr>
              <a:t>gibi ölçütler esas alınır. </a:t>
            </a:r>
            <a:r>
              <a:rPr lang="tr-TR" sz="3400" dirty="0"/>
              <a:t>Hangi güzergâhtaki, kaç işletme ve öğrenci için kaç saat ders görevi verilebileceği, koordinatör müdür yardımcısının başkanlığında alan zümre başkanlarıyla birer alan öğretmeninden oluşan komisyonca planlanır. Okul yönetimince, bu planlama da göz önünde bulundurularak ilgili alan öğretmenlerine görev dağılımı yapılır. Bu kapsamda </a:t>
            </a:r>
            <a:r>
              <a:rPr lang="tr-TR" sz="3400" u="sng" dirty="0">
                <a:solidFill>
                  <a:srgbClr val="FF0000"/>
                </a:solidFill>
              </a:rPr>
              <a:t>bir öğretmene aynı gün için 8 saatten fazla ek ders görevi verilmez.</a:t>
            </a:r>
          </a:p>
        </p:txBody>
      </p:sp>
    </p:spTree>
    <p:extLst>
      <p:ext uri="{BB962C8B-B14F-4D97-AF65-F5344CB8AC3E}">
        <p14:creationId xmlns:p14="http://schemas.microsoft.com/office/powerpoint/2010/main" val="21992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noFill/>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tr-TR"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İŞLETMELERDE MESLEKİ EĞİTİM KOORDİNATÖRLÜK SAATLERİNİN BELİRLENMESİ</a:t>
            </a:r>
          </a:p>
        </p:txBody>
      </p:sp>
      <p:sp>
        <p:nvSpPr>
          <p:cNvPr id="2" name="Dikdörtgen 1">
            <a:extLst>
              <a:ext uri="{FF2B5EF4-FFF2-40B4-BE49-F238E27FC236}">
                <a16:creationId xmlns:a16="http://schemas.microsoft.com/office/drawing/2014/main" id="{C86DAB2F-78C2-4463-9E12-624EA88DE782}"/>
              </a:ext>
            </a:extLst>
          </p:cNvPr>
          <p:cNvSpPr/>
          <p:nvPr/>
        </p:nvSpPr>
        <p:spPr>
          <a:xfrm>
            <a:off x="10571961" y="476672"/>
            <a:ext cx="1616864" cy="1569660"/>
          </a:xfrm>
          <a:prstGeom prst="rect">
            <a:avLst/>
          </a:prstGeom>
        </p:spPr>
        <p:txBody>
          <a:bodyPr wrap="square">
            <a:spAutoFit/>
          </a:bodyPr>
          <a:lstStyle/>
          <a:p>
            <a:pPr algn="ctr"/>
            <a:r>
              <a:rPr lang="tr-T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OOY Madde 140/2</a:t>
            </a:r>
            <a:endParaRPr lang="tr-TR" sz="3200" dirty="0"/>
          </a:p>
        </p:txBody>
      </p:sp>
      <p:sp>
        <p:nvSpPr>
          <p:cNvPr id="3" name="Eylem Düğmesi: İleriye Git veya Sonrakine Git 2">
            <a:hlinkClick r:id="rId2" action="ppaction://hlinkfile" highlightClick="1"/>
            <a:extLst>
              <a:ext uri="{FF2B5EF4-FFF2-40B4-BE49-F238E27FC236}">
                <a16:creationId xmlns:a16="http://schemas.microsoft.com/office/drawing/2014/main" id="{9E36AE9D-1EBC-4B0F-BA70-2C043FCA3E05}"/>
              </a:ext>
            </a:extLst>
          </p:cNvPr>
          <p:cNvSpPr/>
          <p:nvPr/>
        </p:nvSpPr>
        <p:spPr>
          <a:xfrm>
            <a:off x="8032700" y="4808628"/>
            <a:ext cx="3528392" cy="1296144"/>
          </a:xfrm>
          <a:custGeom>
            <a:avLst/>
            <a:gdLst>
              <a:gd name="connsiteX0" fmla="*/ 0 w 3528392"/>
              <a:gd name="connsiteY0" fmla="*/ 0 h 1296144"/>
              <a:gd name="connsiteX1" fmla="*/ 3528392 w 3528392"/>
              <a:gd name="connsiteY1" fmla="*/ 0 h 1296144"/>
              <a:gd name="connsiteX2" fmla="*/ 3528392 w 3528392"/>
              <a:gd name="connsiteY2" fmla="*/ 1296144 h 1296144"/>
              <a:gd name="connsiteX3" fmla="*/ 0 w 3528392"/>
              <a:gd name="connsiteY3" fmla="*/ 1296144 h 1296144"/>
              <a:gd name="connsiteX4" fmla="*/ 0 w 3528392"/>
              <a:gd name="connsiteY4" fmla="*/ 0 h 1296144"/>
              <a:gd name="connsiteX5" fmla="*/ 2250250 w 3528392"/>
              <a:gd name="connsiteY5" fmla="*/ 648072 h 1296144"/>
              <a:gd name="connsiteX6" fmla="*/ 1278142 w 3528392"/>
              <a:gd name="connsiteY6" fmla="*/ 162018 h 1296144"/>
              <a:gd name="connsiteX7" fmla="*/ 1278142 w 3528392"/>
              <a:gd name="connsiteY7" fmla="*/ 1134126 h 1296144"/>
              <a:gd name="connsiteX8" fmla="*/ 2250250 w 3528392"/>
              <a:gd name="connsiteY8" fmla="*/ 648072 h 1296144"/>
              <a:gd name="connsiteX0" fmla="*/ 2250250 w 3528392"/>
              <a:gd name="connsiteY0" fmla="*/ 648072 h 1296144"/>
              <a:gd name="connsiteX1" fmla="*/ 1278142 w 3528392"/>
              <a:gd name="connsiteY1" fmla="*/ 162018 h 1296144"/>
              <a:gd name="connsiteX2" fmla="*/ 1278142 w 3528392"/>
              <a:gd name="connsiteY2" fmla="*/ 1134126 h 1296144"/>
              <a:gd name="connsiteX3" fmla="*/ 2250250 w 3528392"/>
              <a:gd name="connsiteY3" fmla="*/ 648072 h 1296144"/>
              <a:gd name="connsiteX0" fmla="*/ 2250250 w 3528392"/>
              <a:gd name="connsiteY0" fmla="*/ 648072 h 1296144"/>
              <a:gd name="connsiteX1" fmla="*/ 1278142 w 3528392"/>
              <a:gd name="connsiteY1" fmla="*/ 1134126 h 1296144"/>
              <a:gd name="connsiteX2" fmla="*/ 1278142 w 3528392"/>
              <a:gd name="connsiteY2" fmla="*/ 162018 h 1296144"/>
              <a:gd name="connsiteX3" fmla="*/ 2250250 w 3528392"/>
              <a:gd name="connsiteY3" fmla="*/ 648072 h 1296144"/>
              <a:gd name="connsiteX0" fmla="*/ 0 w 3528392"/>
              <a:gd name="connsiteY0" fmla="*/ 0 h 1296144"/>
              <a:gd name="connsiteX1" fmla="*/ 3528392 w 3528392"/>
              <a:gd name="connsiteY1" fmla="*/ 0 h 1296144"/>
              <a:gd name="connsiteX2" fmla="*/ 3528392 w 3528392"/>
              <a:gd name="connsiteY2" fmla="*/ 1296144 h 1296144"/>
              <a:gd name="connsiteX3" fmla="*/ 0 w 3528392"/>
              <a:gd name="connsiteY3" fmla="*/ 1296144 h 1296144"/>
              <a:gd name="connsiteX4" fmla="*/ 0 w 3528392"/>
              <a:gd name="connsiteY4" fmla="*/ 0 h 1296144"/>
              <a:gd name="connsiteX0" fmla="*/ 0 w 3528392"/>
              <a:gd name="connsiteY0" fmla="*/ 0 h 1296144"/>
              <a:gd name="connsiteX1" fmla="*/ 3528392 w 3528392"/>
              <a:gd name="connsiteY1" fmla="*/ 0 h 1296144"/>
              <a:gd name="connsiteX2" fmla="*/ 3528392 w 3528392"/>
              <a:gd name="connsiteY2" fmla="*/ 1296144 h 1296144"/>
              <a:gd name="connsiteX3" fmla="*/ 0 w 3528392"/>
              <a:gd name="connsiteY3" fmla="*/ 1296144 h 1296144"/>
              <a:gd name="connsiteX4" fmla="*/ 0 w 3528392"/>
              <a:gd name="connsiteY4" fmla="*/ 0 h 1296144"/>
              <a:gd name="connsiteX5" fmla="*/ 2250250 w 3528392"/>
              <a:gd name="connsiteY5" fmla="*/ 648072 h 1296144"/>
              <a:gd name="connsiteX6" fmla="*/ 1278142 w 3528392"/>
              <a:gd name="connsiteY6" fmla="*/ 162018 h 1296144"/>
              <a:gd name="connsiteX7" fmla="*/ 1278142 w 3528392"/>
              <a:gd name="connsiteY7" fmla="*/ 1134126 h 1296144"/>
              <a:gd name="connsiteX8" fmla="*/ 2250250 w 3528392"/>
              <a:gd name="connsiteY8" fmla="*/ 648072 h 1296144"/>
              <a:gd name="connsiteX0" fmla="*/ 2250250 w 3528392"/>
              <a:gd name="connsiteY0" fmla="*/ 648072 h 1296144"/>
              <a:gd name="connsiteX1" fmla="*/ 1278142 w 3528392"/>
              <a:gd name="connsiteY1" fmla="*/ 162018 h 1296144"/>
              <a:gd name="connsiteX2" fmla="*/ 1278142 w 3528392"/>
              <a:gd name="connsiteY2" fmla="*/ 1134126 h 1296144"/>
              <a:gd name="connsiteX3" fmla="*/ 2250250 w 3528392"/>
              <a:gd name="connsiteY3" fmla="*/ 648072 h 1296144"/>
              <a:gd name="connsiteX0" fmla="*/ 2250250 w 3528392"/>
              <a:gd name="connsiteY0" fmla="*/ 648072 h 1296144"/>
              <a:gd name="connsiteX1" fmla="*/ 1278142 w 3528392"/>
              <a:gd name="connsiteY1" fmla="*/ 1134126 h 1296144"/>
              <a:gd name="connsiteX2" fmla="*/ 2250250 w 3528392"/>
              <a:gd name="connsiteY2" fmla="*/ 648072 h 1296144"/>
              <a:gd name="connsiteX0" fmla="*/ 0 w 3528392"/>
              <a:gd name="connsiteY0" fmla="*/ 0 h 1296144"/>
              <a:gd name="connsiteX1" fmla="*/ 3528392 w 3528392"/>
              <a:gd name="connsiteY1" fmla="*/ 0 h 1296144"/>
              <a:gd name="connsiteX2" fmla="*/ 3528392 w 3528392"/>
              <a:gd name="connsiteY2" fmla="*/ 1296144 h 1296144"/>
              <a:gd name="connsiteX3" fmla="*/ 0 w 3528392"/>
              <a:gd name="connsiteY3" fmla="*/ 1296144 h 1296144"/>
              <a:gd name="connsiteX4" fmla="*/ 0 w 3528392"/>
              <a:gd name="connsiteY4" fmla="*/ 0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392" h="1296144" stroke="0" extrusionOk="0">
                <a:moveTo>
                  <a:pt x="0" y="0"/>
                </a:moveTo>
                <a:lnTo>
                  <a:pt x="3528392" y="0"/>
                </a:lnTo>
                <a:lnTo>
                  <a:pt x="3528392" y="1296144"/>
                </a:lnTo>
                <a:lnTo>
                  <a:pt x="0" y="1296144"/>
                </a:lnTo>
                <a:lnTo>
                  <a:pt x="0" y="0"/>
                </a:lnTo>
                <a:close/>
                <a:moveTo>
                  <a:pt x="2250250" y="648072"/>
                </a:moveTo>
                <a:lnTo>
                  <a:pt x="1278142" y="162018"/>
                </a:lnTo>
                <a:lnTo>
                  <a:pt x="1278142" y="1134126"/>
                </a:lnTo>
                <a:lnTo>
                  <a:pt x="2250250" y="648072"/>
                </a:lnTo>
                <a:close/>
              </a:path>
              <a:path w="3528392" h="1296144" fill="darken" stroke="0" extrusionOk="0">
                <a:moveTo>
                  <a:pt x="2250250" y="648072"/>
                </a:moveTo>
                <a:lnTo>
                  <a:pt x="1278142" y="162018"/>
                </a:lnTo>
                <a:lnTo>
                  <a:pt x="1278142" y="1134126"/>
                </a:lnTo>
                <a:lnTo>
                  <a:pt x="2250250" y="648072"/>
                </a:lnTo>
                <a:close/>
              </a:path>
              <a:path w="3528392" h="1296144" fill="none" extrusionOk="0">
                <a:moveTo>
                  <a:pt x="2250250" y="648072"/>
                </a:moveTo>
                <a:lnTo>
                  <a:pt x="1278142" y="1134126"/>
                </a:lnTo>
                <a:lnTo>
                  <a:pt x="2250250" y="648072"/>
                </a:lnTo>
                <a:close/>
              </a:path>
              <a:path w="3528392" h="1296144" fill="none">
                <a:moveTo>
                  <a:pt x="0" y="0"/>
                </a:moveTo>
                <a:lnTo>
                  <a:pt x="3528392" y="0"/>
                </a:lnTo>
                <a:lnTo>
                  <a:pt x="3528392" y="1296144"/>
                </a:lnTo>
                <a:lnTo>
                  <a:pt x="0" y="129614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dirty="0">
              <a:solidFill>
                <a:schemeClr val="bg1"/>
              </a:solidFill>
            </a:endParaRPr>
          </a:p>
        </p:txBody>
      </p:sp>
      <p:sp>
        <p:nvSpPr>
          <p:cNvPr id="4" name="Eylem Düğmesi: Geri Git veya Öncekine Git 3">
            <a:hlinkClick r:id="rId3" action="ppaction://hlinkfile" highlightClick="1"/>
            <a:extLst>
              <a:ext uri="{FF2B5EF4-FFF2-40B4-BE49-F238E27FC236}">
                <a16:creationId xmlns:a16="http://schemas.microsoft.com/office/drawing/2014/main" id="{8AF5D2E0-3BDE-4D09-9346-6839B0A2954B}"/>
              </a:ext>
            </a:extLst>
          </p:cNvPr>
          <p:cNvSpPr/>
          <p:nvPr/>
        </p:nvSpPr>
        <p:spPr>
          <a:xfrm>
            <a:off x="627733" y="4754025"/>
            <a:ext cx="3528392" cy="126876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06AAE862-4F99-4884-985A-7AA21663D82C}"/>
              </a:ext>
            </a:extLst>
          </p:cNvPr>
          <p:cNvSpPr/>
          <p:nvPr/>
        </p:nvSpPr>
        <p:spPr>
          <a:xfrm>
            <a:off x="7566549" y="2722468"/>
            <a:ext cx="4392488"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3600" dirty="0">
                <a:solidFill>
                  <a:schemeClr val="bg1"/>
                </a:solidFill>
              </a:rPr>
              <a:t>İŞLETME GÜNLERİNİN BELİRLENMESİ</a:t>
            </a:r>
          </a:p>
        </p:txBody>
      </p:sp>
      <p:sp>
        <p:nvSpPr>
          <p:cNvPr id="7" name="Dikdörtgen 6">
            <a:extLst>
              <a:ext uri="{FF2B5EF4-FFF2-40B4-BE49-F238E27FC236}">
                <a16:creationId xmlns:a16="http://schemas.microsoft.com/office/drawing/2014/main" id="{D64A1B23-2DA1-4EF2-9114-24F32A82D98B}"/>
              </a:ext>
            </a:extLst>
          </p:cNvPr>
          <p:cNvSpPr/>
          <p:nvPr/>
        </p:nvSpPr>
        <p:spPr>
          <a:xfrm>
            <a:off x="229788" y="2723917"/>
            <a:ext cx="4392488"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3600" dirty="0">
                <a:solidFill>
                  <a:schemeClr val="bg1"/>
                </a:solidFill>
              </a:rPr>
              <a:t>ÖĞRENCİ SAYILARI VE İŞLETME DERS YÜKÜ HESABI</a:t>
            </a:r>
          </a:p>
        </p:txBody>
      </p:sp>
    </p:spTree>
    <p:extLst>
      <p:ext uri="{BB962C8B-B14F-4D97-AF65-F5344CB8AC3E}">
        <p14:creationId xmlns:p14="http://schemas.microsoft.com/office/powerpoint/2010/main" val="25704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 y="753228"/>
            <a:ext cx="10291502" cy="1080938"/>
          </a:xfrm>
          <a:noFill/>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tr-TR"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İŞLETMELERDE MESLEKİ EĞİTİM KOORDİNATÖRLÜK ÜCRETLERİNİN BELİRLENMESİ</a:t>
            </a:r>
          </a:p>
        </p:txBody>
      </p:sp>
      <p:sp>
        <p:nvSpPr>
          <p:cNvPr id="2" name="Dikdörtgen 1">
            <a:extLst>
              <a:ext uri="{FF2B5EF4-FFF2-40B4-BE49-F238E27FC236}">
                <a16:creationId xmlns:a16="http://schemas.microsoft.com/office/drawing/2014/main" id="{C86DAB2F-78C2-4463-9E12-624EA88DE782}"/>
              </a:ext>
            </a:extLst>
          </p:cNvPr>
          <p:cNvSpPr/>
          <p:nvPr/>
        </p:nvSpPr>
        <p:spPr>
          <a:xfrm>
            <a:off x="10571961" y="476672"/>
            <a:ext cx="1616864" cy="1569660"/>
          </a:xfrm>
          <a:prstGeom prst="rect">
            <a:avLst/>
          </a:prstGeom>
        </p:spPr>
        <p:txBody>
          <a:bodyPr wrap="square">
            <a:spAutoFit/>
          </a:bodyPr>
          <a:lstStyle/>
          <a:p>
            <a:pPr algn="ctr"/>
            <a:r>
              <a:rPr lang="tr-T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OOY Madde 88</a:t>
            </a:r>
            <a:endParaRPr lang="tr-TR" sz="3200" dirty="0"/>
          </a:p>
        </p:txBody>
      </p:sp>
      <p:sp>
        <p:nvSpPr>
          <p:cNvPr id="4" name="Eylem Düğmesi: Geri Git veya Öncekine Git 3">
            <a:hlinkClick r:id="rId2" action="ppaction://hlinkfile" highlightClick="1"/>
            <a:extLst>
              <a:ext uri="{FF2B5EF4-FFF2-40B4-BE49-F238E27FC236}">
                <a16:creationId xmlns:a16="http://schemas.microsoft.com/office/drawing/2014/main" id="{8AF5D2E0-3BDE-4D09-9346-6839B0A2954B}"/>
              </a:ext>
            </a:extLst>
          </p:cNvPr>
          <p:cNvSpPr/>
          <p:nvPr/>
        </p:nvSpPr>
        <p:spPr>
          <a:xfrm flipH="1">
            <a:off x="4756166" y="4389453"/>
            <a:ext cx="1747973" cy="126876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D64A1B23-2DA1-4EF2-9114-24F32A82D98B}"/>
              </a:ext>
            </a:extLst>
          </p:cNvPr>
          <p:cNvSpPr/>
          <p:nvPr/>
        </p:nvSpPr>
        <p:spPr>
          <a:xfrm>
            <a:off x="2409809" y="2828835"/>
            <a:ext cx="644068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36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KOORDİNATÖRLÜK ÜCRET TABLOSU</a:t>
            </a:r>
            <a:endParaRPr lang="tr-TR" sz="3600" dirty="0">
              <a:solidFill>
                <a:schemeClr val="bg1"/>
              </a:solidFill>
            </a:endParaRPr>
          </a:p>
        </p:txBody>
      </p:sp>
    </p:spTree>
    <p:extLst>
      <p:ext uri="{BB962C8B-B14F-4D97-AF65-F5344CB8AC3E}">
        <p14:creationId xmlns:p14="http://schemas.microsoft.com/office/powerpoint/2010/main" val="241666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C86DC66E-F965-47D8-A988-5965DC1F47FF}"/>
              </a:ext>
            </a:extLst>
          </p:cNvPr>
          <p:cNvSpPr>
            <a:spLocks noGrp="1"/>
          </p:cNvSpPr>
          <p:nvPr>
            <p:ph type="ctrTitle"/>
          </p:nvPr>
        </p:nvSpPr>
        <p:spPr>
          <a:xfrm>
            <a:off x="189756" y="2636912"/>
            <a:ext cx="8640960" cy="1552101"/>
          </a:xfrm>
        </p:spPr>
        <p:txBody>
          <a:bodyPr/>
          <a:lstStyle/>
          <a:p>
            <a:pPr algn="ctr"/>
            <a:r>
              <a:rPr lang="tr-TR" sz="4800" dirty="0"/>
              <a:t>EN GEÇ </a:t>
            </a:r>
            <a:br>
              <a:rPr lang="tr-TR" sz="4800" dirty="0"/>
            </a:br>
            <a:r>
              <a:rPr lang="tr-TR" sz="4800" dirty="0"/>
              <a:t>2 EYLÜL 2021 PERŞEMBE GÜNÜ</a:t>
            </a:r>
          </a:p>
        </p:txBody>
      </p:sp>
      <p:sp>
        <p:nvSpPr>
          <p:cNvPr id="4" name="Dikdörtgen 3">
            <a:extLst>
              <a:ext uri="{FF2B5EF4-FFF2-40B4-BE49-F238E27FC236}">
                <a16:creationId xmlns:a16="http://schemas.microsoft.com/office/drawing/2014/main" id="{EDF9278B-4DBB-4876-AF77-29B728F91B38}"/>
              </a:ext>
            </a:extLst>
          </p:cNvPr>
          <p:cNvSpPr/>
          <p:nvPr/>
        </p:nvSpPr>
        <p:spPr>
          <a:xfrm>
            <a:off x="94877" y="260648"/>
            <a:ext cx="11999069" cy="14465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ÖĞRETMEN-ÖĞRENCİ-İŞLETME EŞLEŞTİRME TABLOLARININ TESLİMİ</a:t>
            </a:r>
          </a:p>
        </p:txBody>
      </p:sp>
      <p:sp>
        <p:nvSpPr>
          <p:cNvPr id="5" name="Eylem Düğmesi: Geri Git veya Öncekine Git 4">
            <a:hlinkClick r:id="rId2" action="ppaction://hlinkfile" highlightClick="1"/>
            <a:extLst>
              <a:ext uri="{FF2B5EF4-FFF2-40B4-BE49-F238E27FC236}">
                <a16:creationId xmlns:a16="http://schemas.microsoft.com/office/drawing/2014/main" id="{0077906D-B8A5-4162-9D47-58A6955256CF}"/>
              </a:ext>
            </a:extLst>
          </p:cNvPr>
          <p:cNvSpPr/>
          <p:nvPr/>
        </p:nvSpPr>
        <p:spPr>
          <a:xfrm flipH="1">
            <a:off x="10251096" y="5328592"/>
            <a:ext cx="1747973" cy="126876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5F27CAE6-30C6-4F57-B54A-64C1CDD305D1}"/>
              </a:ext>
            </a:extLst>
          </p:cNvPr>
          <p:cNvSpPr/>
          <p:nvPr/>
        </p:nvSpPr>
        <p:spPr>
          <a:xfrm>
            <a:off x="189756" y="5328592"/>
            <a:ext cx="9937104"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r>
              <a:rPr lang="tr-TR" sz="4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PANSİYON ÖĞRENCİLERİNİ UNUTMAYALIM!</a:t>
            </a:r>
            <a:endParaRPr lang="tr-TR" sz="4000" dirty="0">
              <a:solidFill>
                <a:schemeClr val="bg1"/>
              </a:solidFill>
            </a:endParaRPr>
          </a:p>
        </p:txBody>
      </p:sp>
    </p:spTree>
    <p:extLst>
      <p:ext uri="{BB962C8B-B14F-4D97-AF65-F5344CB8AC3E}">
        <p14:creationId xmlns:p14="http://schemas.microsoft.com/office/powerpoint/2010/main" val="170465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C86DC66E-F965-47D8-A988-5965DC1F47FF}"/>
              </a:ext>
            </a:extLst>
          </p:cNvPr>
          <p:cNvSpPr>
            <a:spLocks noGrp="1"/>
          </p:cNvSpPr>
          <p:nvPr>
            <p:ph type="title"/>
          </p:nvPr>
        </p:nvSpPr>
        <p:spPr/>
        <p:txBody>
          <a:bodyPr/>
          <a:lstStyle/>
          <a:p>
            <a:r>
              <a:rPr lang="tr-TR" sz="4700" dirty="0"/>
              <a:t>İŞ DOSYASI VE SÖZLEŞME BEDELİ</a:t>
            </a:r>
          </a:p>
        </p:txBody>
      </p:sp>
      <p:sp>
        <p:nvSpPr>
          <p:cNvPr id="5" name="Dikdörtgen 4">
            <a:extLst>
              <a:ext uri="{FF2B5EF4-FFF2-40B4-BE49-F238E27FC236}">
                <a16:creationId xmlns:a16="http://schemas.microsoft.com/office/drawing/2014/main" id="{CB126E3A-B9E4-45D1-AF38-2A35EE187302}"/>
              </a:ext>
            </a:extLst>
          </p:cNvPr>
          <p:cNvSpPr/>
          <p:nvPr/>
        </p:nvSpPr>
        <p:spPr>
          <a:xfrm>
            <a:off x="10558908" y="542661"/>
            <a:ext cx="1629917" cy="1569660"/>
          </a:xfrm>
          <a:prstGeom prst="rect">
            <a:avLst/>
          </a:prstGeom>
        </p:spPr>
        <p:txBody>
          <a:bodyPr wrap="square">
            <a:spAutoFit/>
          </a:bodyPr>
          <a:lstStyle/>
          <a:p>
            <a:pPr algn="ctr"/>
            <a:r>
              <a:rPr lang="tr-TR"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40 TL</a:t>
            </a:r>
            <a:endParaRPr lang="tr-TR" sz="4800" dirty="0"/>
          </a:p>
        </p:txBody>
      </p:sp>
      <p:sp>
        <p:nvSpPr>
          <p:cNvPr id="2" name="Dikdörtgen 1">
            <a:extLst>
              <a:ext uri="{FF2B5EF4-FFF2-40B4-BE49-F238E27FC236}">
                <a16:creationId xmlns:a16="http://schemas.microsoft.com/office/drawing/2014/main" id="{726620A2-7C9E-4AB8-AFC1-8FFC41DDB26E}"/>
              </a:ext>
            </a:extLst>
          </p:cNvPr>
          <p:cNvSpPr/>
          <p:nvPr/>
        </p:nvSpPr>
        <p:spPr>
          <a:xfrm>
            <a:off x="-1587" y="1988840"/>
            <a:ext cx="12188824" cy="44627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3200" dirty="0">
                <a:latin typeface="Times New Roman" panose="02020603050405020304" pitchFamily="18" charset="0"/>
                <a:ea typeface="Times New Roman" panose="02020603050405020304" pitchFamily="18" charset="0"/>
              </a:rPr>
              <a:t>Ortaöğretim Kurumları yönetmeliğinin 124. Maddesi gereği, Öğrencilerimiz iş dosyası tutacaklardır. İşletme dosyası ve sözleşme evrak ücretleri ile ilgili parasal işlemler okul aile birliği üzerinden yapılacağından, komisyon tarafından toplanan paralar, Okul Aile Birliğinin Ziraat bankasında bulunan TR660001000109141364875001 </a:t>
            </a:r>
            <a:r>
              <a:rPr lang="tr-TR" sz="3200" dirty="0" err="1">
                <a:latin typeface="Times New Roman" panose="02020603050405020304" pitchFamily="18" charset="0"/>
                <a:ea typeface="Times New Roman" panose="02020603050405020304" pitchFamily="18" charset="0"/>
              </a:rPr>
              <a:t>no’lu</a:t>
            </a:r>
            <a:r>
              <a:rPr lang="tr-TR" sz="3200" dirty="0">
                <a:latin typeface="Times New Roman" panose="02020603050405020304" pitchFamily="18" charset="0"/>
                <a:ea typeface="Times New Roman" panose="02020603050405020304" pitchFamily="18" charset="0"/>
              </a:rPr>
              <a:t> IBAN hesabına ya da elden Okul aile birliği başkanına makbuz karşılığı verilerek hesaba yatması sağlanacaktır.</a:t>
            </a:r>
          </a:p>
          <a:p>
            <a:r>
              <a:rPr lang="tr-TR" sz="3200" b="1" dirty="0">
                <a:solidFill>
                  <a:srgbClr val="FF0000"/>
                </a:solidFill>
                <a:latin typeface="Times New Roman" panose="02020603050405020304" pitchFamily="18" charset="0"/>
              </a:rPr>
              <a:t>NOT: </a:t>
            </a:r>
            <a:r>
              <a:rPr lang="tr-TR" sz="2800" b="1" dirty="0">
                <a:solidFill>
                  <a:schemeClr val="bg1"/>
                </a:solidFill>
                <a:latin typeface="Times New Roman" panose="02020603050405020304" pitchFamily="18" charset="0"/>
              </a:rPr>
              <a:t>Komisyon, Maddi İmkanlardan Yoksun Olan Öğrenciyi Tespit Etmesi Halinde İş Dosyası Ve Sözleşme Bedeli bu öğrenciden </a:t>
            </a:r>
            <a:r>
              <a:rPr lang="tr-TR" sz="2800" b="1" u="sng" dirty="0">
                <a:solidFill>
                  <a:srgbClr val="FF0000"/>
                </a:solidFill>
                <a:latin typeface="Times New Roman" panose="02020603050405020304" pitchFamily="18" charset="0"/>
              </a:rPr>
              <a:t>ALINMAYACAKTIR.</a:t>
            </a:r>
            <a:endParaRPr lang="tr-TR" sz="3200" b="1" u="sng" dirty="0">
              <a:solidFill>
                <a:srgbClr val="FF0000"/>
              </a:solidFill>
            </a:endParaRPr>
          </a:p>
        </p:txBody>
      </p:sp>
    </p:spTree>
    <p:extLst>
      <p:ext uri="{BB962C8B-B14F-4D97-AF65-F5344CB8AC3E}">
        <p14:creationId xmlns:p14="http://schemas.microsoft.com/office/powerpoint/2010/main" val="323317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C86DC66E-F965-47D8-A988-5965DC1F47FF}"/>
              </a:ext>
            </a:extLst>
          </p:cNvPr>
          <p:cNvSpPr>
            <a:spLocks noGrp="1"/>
          </p:cNvSpPr>
          <p:nvPr>
            <p:ph type="ctrTitle"/>
          </p:nvPr>
        </p:nvSpPr>
        <p:spPr>
          <a:xfrm>
            <a:off x="189756" y="2636912"/>
            <a:ext cx="8640960" cy="1552101"/>
          </a:xfrm>
        </p:spPr>
        <p:txBody>
          <a:bodyPr/>
          <a:lstStyle/>
          <a:p>
            <a:pPr algn="ctr"/>
            <a:r>
              <a:rPr lang="tr-TR" dirty="0"/>
              <a:t>EN GEÇ </a:t>
            </a:r>
            <a:br>
              <a:rPr lang="tr-TR" dirty="0"/>
            </a:br>
            <a:r>
              <a:rPr lang="tr-TR" dirty="0"/>
              <a:t>17 EYLÜL 2021 CUMA GÜNÜ</a:t>
            </a:r>
          </a:p>
        </p:txBody>
      </p:sp>
      <p:sp>
        <p:nvSpPr>
          <p:cNvPr id="4" name="Dikdörtgen 3">
            <a:extLst>
              <a:ext uri="{FF2B5EF4-FFF2-40B4-BE49-F238E27FC236}">
                <a16:creationId xmlns:a16="http://schemas.microsoft.com/office/drawing/2014/main" id="{EDF9278B-4DBB-4876-AF77-29B728F91B38}"/>
              </a:ext>
            </a:extLst>
          </p:cNvPr>
          <p:cNvSpPr/>
          <p:nvPr/>
        </p:nvSpPr>
        <p:spPr>
          <a:xfrm>
            <a:off x="94877" y="260648"/>
            <a:ext cx="11999069" cy="14465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SÖZLEŞMELERİN İMZALANMASI İDAREYE TESLİM TARİHİNİN BELİRLENMESİ</a:t>
            </a:r>
          </a:p>
        </p:txBody>
      </p:sp>
    </p:spTree>
    <p:extLst>
      <p:ext uri="{BB962C8B-B14F-4D97-AF65-F5344CB8AC3E}">
        <p14:creationId xmlns:p14="http://schemas.microsoft.com/office/powerpoint/2010/main" val="15075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1806206" y="5663222"/>
            <a:ext cx="583814" cy="923330"/>
          </a:xfrm>
          <a:prstGeom prst="rect">
            <a:avLst/>
          </a:prstGeom>
          <a:noFill/>
        </p:spPr>
        <p:txBody>
          <a:bodyPr wrap="none" lIns="91440" tIns="45720" rIns="91440" bIns="45720">
            <a:spAutoFit/>
          </a:bodyPr>
          <a:lstStyle/>
          <a:p>
            <a:pPr algn="ctr"/>
            <a:r>
              <a:rPr lang="tr-TR" sz="5400" b="1" dirty="0">
                <a:ln w="22225">
                  <a:solidFill>
                    <a:schemeClr val="accent2"/>
                  </a:solidFill>
                  <a:prstDash val="solid"/>
                </a:ln>
                <a:solidFill>
                  <a:schemeClr val="accent2">
                    <a:lumMod val="40000"/>
                    <a:lumOff val="60000"/>
                  </a:schemeClr>
                </a:solidFill>
              </a:rPr>
              <a:t>0</a:t>
            </a:r>
          </a:p>
        </p:txBody>
      </p:sp>
      <p:sp>
        <p:nvSpPr>
          <p:cNvPr id="3" name="Dikdörtgen 2"/>
          <p:cNvSpPr/>
          <p:nvPr/>
        </p:nvSpPr>
        <p:spPr>
          <a:xfrm>
            <a:off x="2074706" y="2898973"/>
            <a:ext cx="508473" cy="923330"/>
          </a:xfrm>
          <a:prstGeom prst="rect">
            <a:avLst/>
          </a:prstGeom>
          <a:noFill/>
        </p:spPr>
        <p:txBody>
          <a:bodyPr wrap="none" lIns="91440" tIns="45720" rIns="91440" bIns="45720">
            <a:spAutoFit/>
          </a:bodyPr>
          <a:lstStyle/>
          <a:p>
            <a:pPr algn="ctr"/>
            <a:r>
              <a:rPr lang="tr-TR" sz="5400" b="1" dirty="0">
                <a:ln w="22225">
                  <a:solidFill>
                    <a:schemeClr val="accent2"/>
                  </a:solidFill>
                  <a:prstDash val="solid"/>
                </a:ln>
                <a:solidFill>
                  <a:schemeClr val="accent2">
                    <a:lumMod val="40000"/>
                    <a:lumOff val="60000"/>
                  </a:schemeClr>
                </a:solidFill>
              </a:rPr>
              <a:t>5</a:t>
            </a:r>
          </a:p>
        </p:txBody>
      </p:sp>
      <p:sp>
        <p:nvSpPr>
          <p:cNvPr id="2" name="Unvan 1"/>
          <p:cNvSpPr>
            <a:spLocks noGrp="1"/>
          </p:cNvSpPr>
          <p:nvPr>
            <p:ph type="title"/>
          </p:nvPr>
        </p:nvSpPr>
        <p:spPr>
          <a:xfrm>
            <a:off x="1387556" y="173477"/>
            <a:ext cx="4876175" cy="1158140"/>
          </a:xfrm>
        </p:spPr>
        <p:txBody>
          <a:bodyPr>
            <a:noAutofit/>
          </a:bodyPr>
          <a:lstStyle/>
          <a:p>
            <a:r>
              <a:rPr lang="tr-TR" sz="5400" dirty="0">
                <a:effectLst>
                  <a:outerShdw blurRad="38100" dist="38100" dir="2700000" algn="tl">
                    <a:srgbClr val="000000">
                      <a:alpha val="43137"/>
                    </a:srgbClr>
                  </a:outerShdw>
                </a:effectLst>
              </a:rPr>
              <a:t>BEN KİMİM?</a:t>
            </a:r>
            <a:r>
              <a:rPr lang="tr-TR" sz="5400" dirty="0">
                <a:solidFill>
                  <a:schemeClr val="bg1"/>
                </a:solidFill>
              </a:rPr>
              <a:t> </a:t>
            </a:r>
            <a:r>
              <a:rPr lang="tr-TR" sz="6000" dirty="0">
                <a:effectLst>
                  <a:outerShdw blurRad="38100" dist="38100" dir="2700000" algn="tl">
                    <a:srgbClr val="000000">
                      <a:alpha val="43137"/>
                    </a:srgbClr>
                  </a:outerShdw>
                </a:effectLst>
              </a:rPr>
              <a:t> </a:t>
            </a:r>
          </a:p>
        </p:txBody>
      </p:sp>
      <p:sp>
        <p:nvSpPr>
          <p:cNvPr id="14" name="Dikdörtgen 13"/>
          <p:cNvSpPr/>
          <p:nvPr/>
        </p:nvSpPr>
        <p:spPr>
          <a:xfrm>
            <a:off x="5558031" y="2898973"/>
            <a:ext cx="508473" cy="923330"/>
          </a:xfrm>
          <a:prstGeom prst="rect">
            <a:avLst/>
          </a:prstGeom>
          <a:noFill/>
        </p:spPr>
        <p:txBody>
          <a:bodyPr wrap="none" lIns="91440" tIns="45720" rIns="91440" bIns="45720">
            <a:spAutoFit/>
          </a:bodyPr>
          <a:lstStyle/>
          <a:p>
            <a:pPr algn="ctr"/>
            <a:r>
              <a:rPr lang="tr-TR" sz="5400" b="1" dirty="0">
                <a:ln w="22225">
                  <a:solidFill>
                    <a:schemeClr val="accent2"/>
                  </a:solidFill>
                  <a:prstDash val="solid"/>
                </a:ln>
                <a:solidFill>
                  <a:schemeClr val="accent2">
                    <a:lumMod val="40000"/>
                    <a:lumOff val="60000"/>
                  </a:schemeClr>
                </a:solidFill>
              </a:rPr>
              <a:t>5</a:t>
            </a:r>
          </a:p>
        </p:txBody>
      </p:sp>
      <p:sp>
        <p:nvSpPr>
          <p:cNvPr id="15" name="Dikdörtgen 14"/>
          <p:cNvSpPr/>
          <p:nvPr/>
        </p:nvSpPr>
        <p:spPr>
          <a:xfrm>
            <a:off x="5349333" y="5696546"/>
            <a:ext cx="511679" cy="923330"/>
          </a:xfrm>
          <a:prstGeom prst="rect">
            <a:avLst/>
          </a:prstGeom>
          <a:noFill/>
        </p:spPr>
        <p:txBody>
          <a:bodyPr wrap="none" lIns="91440" tIns="45720" rIns="91440" bIns="45720">
            <a:spAutoFit/>
          </a:bodyPr>
          <a:lstStyle/>
          <a:p>
            <a:pPr algn="ctr"/>
            <a:r>
              <a:rPr lang="tr-TR" sz="5400" b="1" dirty="0">
                <a:ln w="22225">
                  <a:solidFill>
                    <a:schemeClr val="accent2"/>
                  </a:solidFill>
                  <a:prstDash val="solid"/>
                </a:ln>
                <a:solidFill>
                  <a:schemeClr val="accent2">
                    <a:lumMod val="40000"/>
                    <a:lumOff val="60000"/>
                  </a:schemeClr>
                </a:solidFill>
              </a:rPr>
              <a:t>7</a:t>
            </a:r>
          </a:p>
        </p:txBody>
      </p:sp>
      <p:sp>
        <p:nvSpPr>
          <p:cNvPr id="16" name="Dikdörtgen 15"/>
          <p:cNvSpPr/>
          <p:nvPr/>
        </p:nvSpPr>
        <p:spPr>
          <a:xfrm>
            <a:off x="3057819" y="3303357"/>
            <a:ext cx="559769" cy="923330"/>
          </a:xfrm>
          <a:prstGeom prst="rect">
            <a:avLst/>
          </a:prstGeom>
          <a:noFill/>
        </p:spPr>
        <p:txBody>
          <a:bodyPr wrap="none" lIns="91440" tIns="45720" rIns="91440" bIns="45720">
            <a:spAutoFit/>
          </a:bodyPr>
          <a:lstStyle/>
          <a:p>
            <a:pPr algn="ctr"/>
            <a:r>
              <a:rPr lang="tr-TR" sz="5400" b="1" dirty="0">
                <a:ln w="22225">
                  <a:solidFill>
                    <a:schemeClr val="accent2"/>
                  </a:solidFill>
                  <a:prstDash val="solid"/>
                </a:ln>
                <a:solidFill>
                  <a:schemeClr val="accent2">
                    <a:lumMod val="40000"/>
                    <a:lumOff val="60000"/>
                  </a:schemeClr>
                </a:solidFill>
              </a:rPr>
              <a:t>6</a:t>
            </a:r>
          </a:p>
        </p:txBody>
      </p:sp>
      <p:sp>
        <p:nvSpPr>
          <p:cNvPr id="17" name="Dikdörtgen 16"/>
          <p:cNvSpPr/>
          <p:nvPr/>
        </p:nvSpPr>
        <p:spPr>
          <a:xfrm>
            <a:off x="1534435" y="-77192"/>
            <a:ext cx="511679" cy="923330"/>
          </a:xfrm>
          <a:prstGeom prst="rect">
            <a:avLst/>
          </a:prstGeom>
          <a:noFill/>
        </p:spPr>
        <p:txBody>
          <a:bodyPr wrap="none" lIns="91440" tIns="45720" rIns="91440" bIns="45720">
            <a:spAutoFit/>
          </a:bodyPr>
          <a:lstStyle/>
          <a:p>
            <a:pPr algn="ctr"/>
            <a:r>
              <a:rPr lang="tr-TR" sz="5400" b="1" dirty="0">
                <a:ln w="22225">
                  <a:solidFill>
                    <a:schemeClr val="accent2"/>
                  </a:solidFill>
                  <a:prstDash val="solid"/>
                </a:ln>
                <a:solidFill>
                  <a:schemeClr val="accent2">
                    <a:lumMod val="40000"/>
                    <a:lumOff val="60000"/>
                  </a:schemeClr>
                </a:solidFill>
              </a:rPr>
              <a:t>7</a:t>
            </a:r>
          </a:p>
        </p:txBody>
      </p:sp>
      <p:sp>
        <p:nvSpPr>
          <p:cNvPr id="18" name="Dikdörtgen 17"/>
          <p:cNvSpPr/>
          <p:nvPr/>
        </p:nvSpPr>
        <p:spPr>
          <a:xfrm>
            <a:off x="9815672" y="531406"/>
            <a:ext cx="535723" cy="923330"/>
          </a:xfrm>
          <a:prstGeom prst="rect">
            <a:avLst/>
          </a:prstGeom>
          <a:noFill/>
        </p:spPr>
        <p:txBody>
          <a:bodyPr wrap="none" lIns="91440" tIns="45720" rIns="91440" bIns="45720">
            <a:spAutoFit/>
          </a:bodyPr>
          <a:lstStyle/>
          <a:p>
            <a:pPr algn="ctr"/>
            <a:r>
              <a:rPr lang="tr-TR" sz="5400" b="1" dirty="0">
                <a:ln w="22225">
                  <a:solidFill>
                    <a:schemeClr val="accent2"/>
                  </a:solidFill>
                  <a:prstDash val="solid"/>
                </a:ln>
                <a:solidFill>
                  <a:schemeClr val="accent2">
                    <a:lumMod val="40000"/>
                    <a:lumOff val="60000"/>
                  </a:schemeClr>
                </a:solidFill>
              </a:rPr>
              <a:t>2</a:t>
            </a:r>
          </a:p>
        </p:txBody>
      </p:sp>
      <p:sp>
        <p:nvSpPr>
          <p:cNvPr id="21" name="Dikdörtgen 20"/>
          <p:cNvSpPr/>
          <p:nvPr/>
        </p:nvSpPr>
        <p:spPr>
          <a:xfrm>
            <a:off x="9806050" y="4581128"/>
            <a:ext cx="554960" cy="923330"/>
          </a:xfrm>
          <a:prstGeom prst="rect">
            <a:avLst/>
          </a:prstGeom>
          <a:noFill/>
        </p:spPr>
        <p:txBody>
          <a:bodyPr wrap="none" lIns="91440" tIns="45720" rIns="91440" bIns="45720">
            <a:spAutoFit/>
          </a:bodyPr>
          <a:lstStyle/>
          <a:p>
            <a:pPr algn="ctr"/>
            <a:r>
              <a:rPr lang="tr-TR" sz="5400" b="1" dirty="0">
                <a:ln w="22225">
                  <a:solidFill>
                    <a:schemeClr val="accent2"/>
                  </a:solidFill>
                  <a:prstDash val="solid"/>
                </a:ln>
                <a:solidFill>
                  <a:schemeClr val="accent2">
                    <a:lumMod val="40000"/>
                    <a:lumOff val="60000"/>
                  </a:schemeClr>
                </a:solidFill>
              </a:rPr>
              <a:t>8</a:t>
            </a:r>
          </a:p>
        </p:txBody>
      </p:sp>
      <p:sp>
        <p:nvSpPr>
          <p:cNvPr id="22" name="Dikdörtgen 21"/>
          <p:cNvSpPr/>
          <p:nvPr/>
        </p:nvSpPr>
        <p:spPr>
          <a:xfrm>
            <a:off x="6304826" y="-201017"/>
            <a:ext cx="546945" cy="923330"/>
          </a:xfrm>
          <a:prstGeom prst="rect">
            <a:avLst/>
          </a:prstGeom>
          <a:noFill/>
        </p:spPr>
        <p:txBody>
          <a:bodyPr wrap="none" lIns="91440" tIns="45720" rIns="91440" bIns="45720">
            <a:spAutoFit/>
          </a:bodyPr>
          <a:lstStyle/>
          <a:p>
            <a:pPr algn="ctr"/>
            <a:r>
              <a:rPr lang="tr-TR" sz="5400" b="1" dirty="0">
                <a:ln w="22225">
                  <a:solidFill>
                    <a:schemeClr val="accent2"/>
                  </a:solidFill>
                  <a:prstDash val="solid"/>
                </a:ln>
                <a:solidFill>
                  <a:schemeClr val="accent2">
                    <a:lumMod val="40000"/>
                    <a:lumOff val="60000"/>
                  </a:schemeClr>
                </a:solidFill>
              </a:rPr>
              <a:t>4</a:t>
            </a:r>
          </a:p>
        </p:txBody>
      </p:sp>
      <p:sp>
        <p:nvSpPr>
          <p:cNvPr id="23" name="Dikdörtgen 22"/>
          <p:cNvSpPr/>
          <p:nvPr/>
        </p:nvSpPr>
        <p:spPr>
          <a:xfrm>
            <a:off x="7502260" y="941376"/>
            <a:ext cx="559769" cy="923330"/>
          </a:xfrm>
          <a:prstGeom prst="rect">
            <a:avLst/>
          </a:prstGeom>
          <a:noFill/>
        </p:spPr>
        <p:txBody>
          <a:bodyPr wrap="none" lIns="91440" tIns="45720" rIns="91440" bIns="45720">
            <a:spAutoFit/>
          </a:bodyPr>
          <a:lstStyle/>
          <a:p>
            <a:pPr algn="ctr"/>
            <a:r>
              <a:rPr lang="tr-TR" sz="5400" b="1" dirty="0">
                <a:ln w="22225">
                  <a:solidFill>
                    <a:schemeClr val="accent2"/>
                  </a:solidFill>
                  <a:prstDash val="solid"/>
                </a:ln>
                <a:solidFill>
                  <a:schemeClr val="accent2">
                    <a:lumMod val="40000"/>
                    <a:lumOff val="60000"/>
                  </a:schemeClr>
                </a:solidFill>
              </a:rPr>
              <a:t>9</a:t>
            </a:r>
          </a:p>
        </p:txBody>
      </p:sp>
      <p:sp>
        <p:nvSpPr>
          <p:cNvPr id="4" name="İçerik Yer Tutucusu 3"/>
          <p:cNvSpPr>
            <a:spLocks noGrp="1"/>
          </p:cNvSpPr>
          <p:nvPr>
            <p:ph sz="quarter" idx="4294967295"/>
          </p:nvPr>
        </p:nvSpPr>
        <p:spPr>
          <a:xfrm>
            <a:off x="3617588" y="1980450"/>
            <a:ext cx="8381480" cy="2453745"/>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p>
            <a:r>
              <a:rPr lang="tr-TR" sz="3200" b="1" dirty="0">
                <a:latin typeface="Times New Roman" pitchFamily="18" charset="0"/>
                <a:cs typeface="Times New Roman" pitchFamily="18" charset="0"/>
              </a:rPr>
              <a:t>Bilişim Teknolojileri Öğretmenliği.(10 YIL)</a:t>
            </a:r>
          </a:p>
          <a:p>
            <a:r>
              <a:rPr lang="tr-TR" sz="3200" b="1" dirty="0">
                <a:latin typeface="Times New Roman" pitchFamily="18" charset="0"/>
                <a:cs typeface="Times New Roman" pitchFamily="18" charset="0"/>
              </a:rPr>
              <a:t>İlçe Mebbis Yöneticiliği.(1 YIL)</a:t>
            </a:r>
          </a:p>
          <a:p>
            <a:r>
              <a:rPr lang="tr-TR" sz="3200" b="1" dirty="0">
                <a:latin typeface="Times New Roman" pitchFamily="18" charset="0"/>
                <a:cs typeface="Times New Roman" pitchFamily="18" charset="0"/>
              </a:rPr>
              <a:t>Müdür Yardımcısı olarak çalışmaktayım.     (5 YIL)</a:t>
            </a:r>
          </a:p>
        </p:txBody>
      </p:sp>
      <p:sp>
        <p:nvSpPr>
          <p:cNvPr id="7" name="Dikdörtgen 6"/>
          <p:cNvSpPr/>
          <p:nvPr/>
        </p:nvSpPr>
        <p:spPr>
          <a:xfrm>
            <a:off x="5605173" y="384473"/>
            <a:ext cx="4550476" cy="923330"/>
          </a:xfrm>
          <a:prstGeom prst="rect">
            <a:avLst/>
          </a:prstGeom>
        </p:spPr>
        <p:txBody>
          <a:bodyPr wrap="none">
            <a:spAutoFit/>
          </a:bodyPr>
          <a:lstStyle/>
          <a:p>
            <a:r>
              <a:rPr lang="tr-TR" sz="5400" dirty="0">
                <a:solidFill>
                  <a:srgbClr val="767E1B"/>
                </a:solidFill>
              </a:rPr>
              <a:t>(Hakan KARS)</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62" y="1980450"/>
            <a:ext cx="3283854" cy="4378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İçerik Yer Tutucusu 3"/>
          <p:cNvSpPr>
            <a:spLocks noGrp="1"/>
          </p:cNvSpPr>
          <p:nvPr>
            <p:ph sz="quarter" idx="4294967295"/>
          </p:nvPr>
        </p:nvSpPr>
        <p:spPr>
          <a:xfrm>
            <a:off x="3626705" y="4581128"/>
            <a:ext cx="5193620" cy="1777793"/>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p>
            <a:pPr algn="r"/>
            <a:r>
              <a:rPr lang="tr-TR" sz="3200" b="1" dirty="0">
                <a:latin typeface="Times New Roman" pitchFamily="18" charset="0"/>
                <a:cs typeface="Times New Roman" pitchFamily="18" charset="0"/>
              </a:rPr>
              <a:t>İşletmelerde Beceri Eğitiminin benim hayatımda çok önemli bir anısı vardır.</a:t>
            </a: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6914" y="4581128"/>
            <a:ext cx="2982154" cy="1777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7750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7"/>
                                        </p:tgtEl>
                                        <p:attrNameLst>
                                          <p:attrName>style.color</p:attrName>
                                        </p:attrNameLst>
                                      </p:cBhvr>
                                      <p:to>
                                        <p:clrVal>
                                          <a:srgbClr val="FFFFFF"/>
                                        </p:clrVal>
                                      </p:to>
                                    </p:set>
                                    <p:set>
                                      <p:cBhvr>
                                        <p:cTn id="7" dur="500" fill="hold"/>
                                        <p:tgtEl>
                                          <p:spTgt spid="7"/>
                                        </p:tgtEl>
                                        <p:attrNameLst>
                                          <p:attrName>fillcolor</p:attrName>
                                        </p:attrNameLst>
                                      </p:cBhvr>
                                      <p:to>
                                        <p:clrVal>
                                          <a:srgbClr val="FFFFFF"/>
                                        </p:clrVal>
                                      </p:to>
                                    </p:set>
                                    <p:set>
                                      <p:cBhvr>
                                        <p:cTn id="8" dur="500" fill="hold"/>
                                        <p:tgtEl>
                                          <p:spTgt spid="7"/>
                                        </p:tgtEl>
                                        <p:attrNameLst>
                                          <p:attrName>fill.type</p:attrName>
                                        </p:attrNameLst>
                                      </p:cBhvr>
                                      <p:to>
                                        <p:strVal val="solid"/>
                                      </p:to>
                                    </p:set>
                                  </p:childTnLst>
                                </p:cTn>
                              </p:par>
                            </p:childTnLst>
                          </p:cTn>
                        </p:par>
                        <p:par>
                          <p:cTn id="9" fill="hold">
                            <p:stCondLst>
                              <p:cond delay="7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700"/>
                            </p:stCondLst>
                            <p:childTnLst>
                              <p:par>
                                <p:cTn id="16" presetID="42" presetClass="entr" presetSubtype="0" fill="hold" grpId="0" nodeType="after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fade">
                                      <p:cBhvr>
                                        <p:cTn id="18" dur="1000"/>
                                        <p:tgtEl>
                                          <p:spTgt spid="4">
                                            <p:bg/>
                                          </p:spTgt>
                                        </p:tgtEl>
                                      </p:cBhvr>
                                    </p:animEffect>
                                    <p:anim calcmode="lin" valueType="num">
                                      <p:cBhvr>
                                        <p:cTn id="19" dur="1000" fill="hold"/>
                                        <p:tgtEl>
                                          <p:spTgt spid="4">
                                            <p:bg/>
                                          </p:spTgt>
                                        </p:tgtEl>
                                        <p:attrNameLst>
                                          <p:attrName>ppt_x</p:attrName>
                                        </p:attrNameLst>
                                      </p:cBhvr>
                                      <p:tavLst>
                                        <p:tav tm="0">
                                          <p:val>
                                            <p:strVal val="#ppt_x"/>
                                          </p:val>
                                        </p:tav>
                                        <p:tav tm="100000">
                                          <p:val>
                                            <p:strVal val="#ppt_x"/>
                                          </p:val>
                                        </p:tav>
                                      </p:tavLst>
                                    </p:anim>
                                    <p:anim calcmode="lin" valueType="num">
                                      <p:cBhvr>
                                        <p:cTn id="20" dur="1000" fill="hold"/>
                                        <p:tgtEl>
                                          <p:spTgt spid="4">
                                            <p:bg/>
                                          </p:spTgt>
                                        </p:tgtEl>
                                        <p:attrNameLst>
                                          <p:attrName>ppt_y</p:attrName>
                                        </p:attrNameLst>
                                      </p:cBhvr>
                                      <p:tavLst>
                                        <p:tav tm="0">
                                          <p:val>
                                            <p:strVal val="#ppt_y+.1"/>
                                          </p:val>
                                        </p:tav>
                                        <p:tav tm="100000">
                                          <p:val>
                                            <p:strVal val="#ppt_y"/>
                                          </p:val>
                                        </p:tav>
                                      </p:tavLst>
                                    </p:anim>
                                  </p:childTnLst>
                                </p:cTn>
                              </p:par>
                            </p:childTnLst>
                          </p:cTn>
                        </p:par>
                        <p:par>
                          <p:cTn id="21" fill="hold">
                            <p:stCondLst>
                              <p:cond delay="2700"/>
                            </p:stCondLst>
                            <p:childTnLst>
                              <p:par>
                                <p:cTn id="22" presetID="42" presetClass="entr" presetSubtype="0"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00"/>
                            </p:stCondLst>
                            <p:childTnLst>
                              <p:par>
                                <p:cTn id="28" presetID="42" presetClass="entr" presetSubtype="0" fill="hold" grpId="0" nodeType="after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00"/>
                            </p:stCondLst>
                            <p:childTnLst>
                              <p:par>
                                <p:cTn id="34" presetID="42" presetClass="entr" presetSubtype="0" fill="hold" grpId="0"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1000"/>
                                        <p:tgtEl>
                                          <p:spTgt spid="4">
                                            <p:txEl>
                                              <p:pRg st="2" end="2"/>
                                            </p:txEl>
                                          </p:spTgt>
                                        </p:tgtEl>
                                      </p:cBhvr>
                                    </p:animEffect>
                                    <p:anim calcmode="lin" valueType="num">
                                      <p:cBhvr>
                                        <p:cTn id="3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0.09103 -0.00695 L -0.04285 -0.27199 " pathEditMode="relative" rAng="0" ptsTypes="AA">
                                      <p:cBhvr>
                                        <p:cTn id="42" dur="500" fill="hold"/>
                                        <p:tgtEl>
                                          <p:spTgt spid="3"/>
                                        </p:tgtEl>
                                        <p:attrNameLst>
                                          <p:attrName>ppt_x</p:attrName>
                                          <p:attrName>ppt_y</p:attrName>
                                        </p:attrNameLst>
                                      </p:cBhvr>
                                      <p:rCtr x="-6694" y="-13264"/>
                                    </p:animMotion>
                                  </p:childTnLst>
                                </p:cTn>
                              </p:par>
                            </p:childTnLst>
                          </p:cTn>
                        </p:par>
                        <p:par>
                          <p:cTn id="43" fill="hold">
                            <p:stCondLst>
                              <p:cond delay="500"/>
                            </p:stCondLst>
                            <p:childTnLst>
                              <p:par>
                                <p:cTn id="44" presetID="50" presetClass="path" presetSubtype="0" accel="50000" decel="50000" fill="hold" grpId="0" nodeType="afterEffect">
                                  <p:stCondLst>
                                    <p:cond delay="0"/>
                                  </p:stCondLst>
                                  <p:childTnLst>
                                    <p:animMotion origin="layout" path="M 0.09091 -0.00695 L 0.05353 -0.00695 C 0.03699 -0.00695 0.01628 -0.18843 0.01628 -0.33496 L 0.01628 -0.66227 " pathEditMode="relative" rAng="0" ptsTypes="AAAA">
                                      <p:cBhvr>
                                        <p:cTn id="45" dur="500" fill="hold"/>
                                        <p:tgtEl>
                                          <p:spTgt spid="10"/>
                                        </p:tgtEl>
                                        <p:attrNameLst>
                                          <p:attrName>ppt_x</p:attrName>
                                          <p:attrName>ppt_y</p:attrName>
                                        </p:attrNameLst>
                                      </p:cBhvr>
                                      <p:rCtr x="-3738" y="-32778"/>
                                    </p:animMotion>
                                  </p:childTnLst>
                                </p:cTn>
                              </p:par>
                            </p:childTnLst>
                          </p:cTn>
                        </p:par>
                        <p:par>
                          <p:cTn id="46" fill="hold">
                            <p:stCondLst>
                              <p:cond delay="1000"/>
                            </p:stCondLst>
                            <p:childTnLst>
                              <p:par>
                                <p:cTn id="47" presetID="57" presetClass="path" presetSubtype="0" accel="50000" decel="50000" fill="hold" grpId="0" nodeType="afterEffect">
                                  <p:stCondLst>
                                    <p:cond delay="0"/>
                                  </p:stCondLst>
                                  <p:childTnLst>
                                    <p:animMotion origin="layout" path="M 0.00026 3.7037E-6 C 0.01836 -0.03797 0.05574 -0.09236 0.04115 -0.13866 C 0.02618 -0.18496 -0.03686 -0.26852 -0.10029 -0.26852 L -0.24955 -0.26852 " pathEditMode="relative" rAng="0" ptsTypes="AAAA">
                                      <p:cBhvr>
                                        <p:cTn id="48" dur="500" fill="hold"/>
                                        <p:tgtEl>
                                          <p:spTgt spid="14"/>
                                        </p:tgtEl>
                                        <p:attrNameLst>
                                          <p:attrName>ppt_x</p:attrName>
                                          <p:attrName>ppt_y</p:attrName>
                                        </p:attrNameLst>
                                      </p:cBhvr>
                                      <p:rCtr x="-10289" y="-13426"/>
                                    </p:animMotion>
                                  </p:childTnLst>
                                </p:cTn>
                              </p:par>
                            </p:childTnLst>
                          </p:cTn>
                        </p:par>
                        <p:par>
                          <p:cTn id="49" fill="hold">
                            <p:stCondLst>
                              <p:cond delay="1500"/>
                            </p:stCondLst>
                            <p:childTnLst>
                              <p:par>
                                <p:cTn id="50" presetID="42" presetClass="path" presetSubtype="0" accel="50000" decel="50000" fill="hold" grpId="0" nodeType="afterEffect">
                                  <p:stCondLst>
                                    <p:cond delay="0"/>
                                  </p:stCondLst>
                                  <p:childTnLst>
                                    <p:animMotion origin="layout" path="M 0.0909 -0.00695 L -0.1477 -0.67639 " pathEditMode="relative" rAng="0" ptsTypes="AA">
                                      <p:cBhvr>
                                        <p:cTn id="51" dur="500" fill="hold"/>
                                        <p:tgtEl>
                                          <p:spTgt spid="15"/>
                                        </p:tgtEl>
                                        <p:attrNameLst>
                                          <p:attrName>ppt_x</p:attrName>
                                          <p:attrName>ppt_y</p:attrName>
                                        </p:attrNameLst>
                                      </p:cBhvr>
                                      <p:rCtr x="-11930" y="-33472"/>
                                    </p:animMotion>
                                  </p:childTnLst>
                                </p:cTn>
                              </p:par>
                            </p:childTnLst>
                          </p:cTn>
                        </p:par>
                        <p:par>
                          <p:cTn id="52" fill="hold">
                            <p:stCondLst>
                              <p:cond delay="2000"/>
                            </p:stCondLst>
                            <p:childTnLst>
                              <p:par>
                                <p:cTn id="53" presetID="42" presetClass="path" presetSubtype="0" accel="50000" decel="50000" fill="hold" grpId="0" nodeType="afterEffect">
                                  <p:stCondLst>
                                    <p:cond delay="0"/>
                                  </p:stCondLst>
                                  <p:childTnLst>
                                    <p:animMotion origin="layout" path="M 7.89268E-7 -2.59259E-6 L 0.0844 -0.31805 " pathEditMode="relative" rAng="0" ptsTypes="AA">
                                      <p:cBhvr>
                                        <p:cTn id="54" dur="500" fill="hold"/>
                                        <p:tgtEl>
                                          <p:spTgt spid="16"/>
                                        </p:tgtEl>
                                        <p:attrNameLst>
                                          <p:attrName>ppt_x</p:attrName>
                                          <p:attrName>ppt_y</p:attrName>
                                        </p:attrNameLst>
                                      </p:cBhvr>
                                      <p:rCtr x="4220" y="-15903"/>
                                    </p:animMotion>
                                  </p:childTnLst>
                                </p:cTn>
                              </p:par>
                            </p:childTnLst>
                          </p:cTn>
                        </p:par>
                        <p:par>
                          <p:cTn id="55" fill="hold">
                            <p:stCondLst>
                              <p:cond delay="2500"/>
                            </p:stCondLst>
                            <p:childTnLst>
                              <p:par>
                                <p:cTn id="56" presetID="50" presetClass="path" presetSubtype="0" accel="50000" decel="50000" fill="hold" grpId="0" nodeType="afterEffect">
                                  <p:stCondLst>
                                    <p:cond delay="0"/>
                                  </p:stCondLst>
                                  <p:childTnLst>
                                    <p:animMotion origin="layout" path="M 0.09091 -0.00695 L 0.17166 -0.00695 C 0.20787 -0.00695 0.25267 0.03912 0.25267 0.07708 L 0.25267 0.16111 " pathEditMode="relative" rAng="0" ptsTypes="AAAA">
                                      <p:cBhvr>
                                        <p:cTn id="57" dur="500" fill="hold"/>
                                        <p:tgtEl>
                                          <p:spTgt spid="17"/>
                                        </p:tgtEl>
                                        <p:attrNameLst>
                                          <p:attrName>ppt_x</p:attrName>
                                          <p:attrName>ppt_y</p:attrName>
                                        </p:attrNameLst>
                                      </p:cBhvr>
                                      <p:rCtr x="8088" y="8403"/>
                                    </p:animMotion>
                                  </p:childTnLst>
                                </p:cTn>
                              </p:par>
                            </p:childTnLst>
                          </p:cTn>
                        </p:par>
                        <p:par>
                          <p:cTn id="58" fill="hold">
                            <p:stCondLst>
                              <p:cond delay="3000"/>
                            </p:stCondLst>
                            <p:childTnLst>
                              <p:par>
                                <p:cTn id="59" presetID="37" presetClass="path" presetSubtype="0" accel="50000" decel="50000" fill="hold" grpId="0" nodeType="afterEffect">
                                  <p:stCondLst>
                                    <p:cond delay="0"/>
                                  </p:stCondLst>
                                  <p:childTnLst>
                                    <p:animMotion origin="layout" path="M 0.09104 -0.00695 L -0.02188 0.02939 C -0.04546 0.03796 -0.08284 0.08611 -0.11956 0.08611 C -0.16176 0.08611 -0.19302 0.03796 -0.21659 0.02939 C -0.25384 0.01713 -0.3303 0.09699 -0.36741 0.08449 " pathEditMode="relative" rAng="0" ptsTypes="AAAAA">
                                      <p:cBhvr>
                                        <p:cTn id="60" dur="500" fill="hold"/>
                                        <p:tgtEl>
                                          <p:spTgt spid="18"/>
                                        </p:tgtEl>
                                        <p:attrNameLst>
                                          <p:attrName>ppt_x</p:attrName>
                                          <p:attrName>ppt_y</p:attrName>
                                        </p:attrNameLst>
                                      </p:cBhvr>
                                      <p:rCtr x="-22923" y="4653"/>
                                    </p:animMotion>
                                  </p:childTnLst>
                                </p:cTn>
                              </p:par>
                            </p:childTnLst>
                          </p:cTn>
                        </p:par>
                        <p:par>
                          <p:cTn id="61" fill="hold">
                            <p:stCondLst>
                              <p:cond delay="3500"/>
                            </p:stCondLst>
                            <p:childTnLst>
                              <p:par>
                                <p:cTn id="62" presetID="50" presetClass="path" presetSubtype="0" accel="50000" decel="50000" fill="hold" grpId="0" nodeType="afterEffect">
                                  <p:stCondLst>
                                    <p:cond delay="0"/>
                                  </p:stCondLst>
                                  <p:childTnLst>
                                    <p:animMotion origin="layout" path="M 0.17257 -0.00672 C 0.08023 -0.00764 -0.02683 0.01944 -0.11058 -0.02338 C -0.19419 -0.06644 -0.32964 -0.15625 -0.32964 -0.26459 L -0.32964 -0.5044 " pathEditMode="relative" rAng="0" ptsTypes="AAAA">
                                      <p:cBhvr>
                                        <p:cTn id="63" dur="500" fill="hold"/>
                                        <p:tgtEl>
                                          <p:spTgt spid="21"/>
                                        </p:tgtEl>
                                        <p:attrNameLst>
                                          <p:attrName>ppt_x</p:attrName>
                                          <p:attrName>ppt_y</p:attrName>
                                        </p:attrNameLst>
                                      </p:cBhvr>
                                      <p:rCtr x="-25111" y="-24514"/>
                                    </p:animMotion>
                                  </p:childTnLst>
                                </p:cTn>
                              </p:par>
                            </p:childTnLst>
                          </p:cTn>
                        </p:par>
                        <p:par>
                          <p:cTn id="64" fill="hold">
                            <p:stCondLst>
                              <p:cond delay="4000"/>
                            </p:stCondLst>
                            <p:childTnLst>
                              <p:par>
                                <p:cTn id="65" presetID="42" presetClass="path" presetSubtype="0" accel="50000" decel="50000" fill="hold" grpId="0" nodeType="afterEffect">
                                  <p:stCondLst>
                                    <p:cond delay="0"/>
                                  </p:stCondLst>
                                  <p:childTnLst>
                                    <p:animMotion origin="layout" path="M 0.09091 -0.00694 L 0.05484 0.17917 " pathEditMode="relative" rAng="0" ptsTypes="AA">
                                      <p:cBhvr>
                                        <p:cTn id="66" dur="500" fill="hold"/>
                                        <p:tgtEl>
                                          <p:spTgt spid="22"/>
                                        </p:tgtEl>
                                        <p:attrNameLst>
                                          <p:attrName>ppt_x</p:attrName>
                                          <p:attrName>ppt_y</p:attrName>
                                        </p:attrNameLst>
                                      </p:cBhvr>
                                      <p:rCtr x="-1810" y="9306"/>
                                    </p:animMotion>
                                  </p:childTnLst>
                                </p:cTn>
                              </p:par>
                            </p:childTnLst>
                          </p:cTn>
                        </p:par>
                        <p:par>
                          <p:cTn id="67" fill="hold">
                            <p:stCondLst>
                              <p:cond delay="4500"/>
                            </p:stCondLst>
                            <p:childTnLst>
                              <p:par>
                                <p:cTn id="68" presetID="2" presetClass="entr" presetSubtype="4"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ppt_x"/>
                                          </p:val>
                                        </p:tav>
                                        <p:tav tm="100000">
                                          <p:val>
                                            <p:strVal val="#ppt_x"/>
                                          </p:val>
                                        </p:tav>
                                      </p:tavLst>
                                    </p:anim>
                                    <p:anim calcmode="lin" valueType="num">
                                      <p:cBhvr additive="base">
                                        <p:cTn id="7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9">
                                            <p:bg/>
                                          </p:spTgt>
                                        </p:tgtEl>
                                        <p:attrNameLst>
                                          <p:attrName>style.visibility</p:attrName>
                                        </p:attrNameLst>
                                      </p:cBhvr>
                                      <p:to>
                                        <p:strVal val="visible"/>
                                      </p:to>
                                    </p:set>
                                    <p:animEffect transition="in" filter="fade">
                                      <p:cBhvr>
                                        <p:cTn id="76" dur="1000"/>
                                        <p:tgtEl>
                                          <p:spTgt spid="19">
                                            <p:bg/>
                                          </p:spTgt>
                                        </p:tgtEl>
                                      </p:cBhvr>
                                    </p:animEffect>
                                    <p:anim calcmode="lin" valueType="num">
                                      <p:cBhvr>
                                        <p:cTn id="77" dur="1000" fill="hold"/>
                                        <p:tgtEl>
                                          <p:spTgt spid="19">
                                            <p:bg/>
                                          </p:spTgt>
                                        </p:tgtEl>
                                        <p:attrNameLst>
                                          <p:attrName>ppt_x</p:attrName>
                                        </p:attrNameLst>
                                      </p:cBhvr>
                                      <p:tavLst>
                                        <p:tav tm="0">
                                          <p:val>
                                            <p:strVal val="#ppt_x"/>
                                          </p:val>
                                        </p:tav>
                                        <p:tav tm="100000">
                                          <p:val>
                                            <p:strVal val="#ppt_x"/>
                                          </p:val>
                                        </p:tav>
                                      </p:tavLst>
                                    </p:anim>
                                    <p:anim calcmode="lin" valueType="num">
                                      <p:cBhvr>
                                        <p:cTn id="78" dur="1000" fill="hold"/>
                                        <p:tgtEl>
                                          <p:spTgt spid="19">
                                            <p:bg/>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9">
                                            <p:txEl>
                                              <p:pRg st="0" end="0"/>
                                            </p:txEl>
                                          </p:spTgt>
                                        </p:tgtEl>
                                        <p:attrNameLst>
                                          <p:attrName>style.visibility</p:attrName>
                                        </p:attrNameLst>
                                      </p:cBhvr>
                                      <p:to>
                                        <p:strVal val="visible"/>
                                      </p:to>
                                    </p:set>
                                    <p:animEffect transition="in" filter="fade">
                                      <p:cBhvr>
                                        <p:cTn id="83" dur="1000"/>
                                        <p:tgtEl>
                                          <p:spTgt spid="19">
                                            <p:txEl>
                                              <p:pRg st="0" end="0"/>
                                            </p:txEl>
                                          </p:spTgt>
                                        </p:tgtEl>
                                      </p:cBhvr>
                                    </p:animEffect>
                                    <p:anim calcmode="lin" valueType="num">
                                      <p:cBhvr>
                                        <p:cTn id="84"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85"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86" fill="hold">
                            <p:stCondLst>
                              <p:cond delay="1000"/>
                            </p:stCondLst>
                            <p:childTnLst>
                              <p:par>
                                <p:cTn id="87" presetID="2" presetClass="entr" presetSubtype="4"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4" grpId="0"/>
      <p:bldP spid="15" grpId="0"/>
      <p:bldP spid="16" grpId="0"/>
      <p:bldP spid="17" grpId="0"/>
      <p:bldP spid="18" grpId="0"/>
      <p:bldP spid="21" grpId="0"/>
      <p:bldP spid="22" grpId="0"/>
      <p:bldP spid="23" grpId="0"/>
      <p:bldP spid="4" grpId="0" build="p" animBg="1"/>
      <p:bldP spid="7" grpId="0"/>
      <p:bldP spid="19"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ctrTitle"/>
          </p:nvPr>
        </p:nvSpPr>
        <p:spPr>
          <a:xfrm>
            <a:off x="-25997" y="2566954"/>
            <a:ext cx="8902724" cy="1504480"/>
          </a:xfrm>
        </p:spPr>
        <p:txBody>
          <a:bodyPr/>
          <a:lstStyle/>
          <a:p>
            <a:pPr algn="ctr" defTabSz="914400">
              <a:spcBef>
                <a:spcPts val="0"/>
              </a:spcBef>
            </a:pPr>
            <a:r>
              <a:rPr lang="tr-TR" sz="4400" b="1" dirty="0"/>
              <a:t>DEVLET KATKI PAYI VE ÖDEMELER İLE İLGİLİ AÇIKLAMALAR</a:t>
            </a:r>
            <a:endParaRPr lang="tr-TR" sz="4400" b="1" i="0" baseline="0" dirty="0">
              <a:solidFill>
                <a:schemeClr val="tx1"/>
              </a:solidFill>
              <a:effectLst>
                <a:outerShdw blurRad="50800" dist="25400" dir="2700000" algn="br">
                  <a:srgbClr val="626817">
                    <a:alpha val="50000"/>
                    <a:lumMod val="50000"/>
                  </a:srgbClr>
                </a:outerShdw>
              </a:effectLst>
              <a:latin typeface="Arial Black" panose="020B0A04020102020204" pitchFamily="34" charset="0"/>
            </a:endParaRPr>
          </a:p>
        </p:txBody>
      </p:sp>
      <p:sp>
        <p:nvSpPr>
          <p:cNvPr id="9" name="Alt Başlık 8"/>
          <p:cNvSpPr>
            <a:spLocks noGrp="1"/>
          </p:cNvSpPr>
          <p:nvPr>
            <p:ph type="subTitle" idx="1"/>
          </p:nvPr>
        </p:nvSpPr>
        <p:spPr>
          <a:xfrm>
            <a:off x="2422004" y="620689"/>
            <a:ext cx="7174803" cy="1780138"/>
          </a:xfrm>
        </p:spPr>
        <p:txBody>
          <a:bodyPr>
            <a:normAutofit fontScale="92500"/>
          </a:bodyPr>
          <a:lstStyle/>
          <a:p>
            <a:pPr algn="ctr"/>
            <a:r>
              <a:rPr lang="tr-TR" sz="5400" dirty="0"/>
              <a:t>EDREMİT MESLEKİ VE TEKNİK ANADOLU LİSESİ</a:t>
            </a:r>
          </a:p>
          <a:p>
            <a:pPr marL="0" indent="0" algn="ctr">
              <a:buNone/>
            </a:pPr>
            <a:endParaRPr lang="tr-TR" sz="5400" dirty="0"/>
          </a:p>
        </p:txBody>
      </p:sp>
      <p:graphicFrame>
        <p:nvGraphicFramePr>
          <p:cNvPr id="4" name="Diyagram 3"/>
          <p:cNvGraphicFramePr/>
          <p:nvPr/>
        </p:nvGraphicFramePr>
        <p:xfrm>
          <a:off x="2629" y="60000"/>
          <a:ext cx="4329233" cy="2936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803334" y="260648"/>
            <a:ext cx="2232507" cy="2140179"/>
          </a:xfrm>
          <a:prstGeom prst="rect">
            <a:avLst/>
          </a:prstGeom>
        </p:spPr>
      </p:pic>
      <p:sp>
        <p:nvSpPr>
          <p:cNvPr id="2" name="Dikdörtgen 1">
            <a:extLst>
              <a:ext uri="{FF2B5EF4-FFF2-40B4-BE49-F238E27FC236}">
                <a16:creationId xmlns:a16="http://schemas.microsoft.com/office/drawing/2014/main" id="{44E4BCF7-9C03-4A33-8EF3-220E721B4F04}"/>
              </a:ext>
            </a:extLst>
          </p:cNvPr>
          <p:cNvSpPr/>
          <p:nvPr/>
        </p:nvSpPr>
        <p:spPr>
          <a:xfrm>
            <a:off x="9661121" y="2566954"/>
            <a:ext cx="2031325" cy="1754326"/>
          </a:xfrm>
          <a:prstGeom prst="rect">
            <a:avLst/>
          </a:prstGeom>
        </p:spPr>
        <p:txBody>
          <a:bodyPr wrap="none">
            <a:spAutoFit/>
          </a:bodyPr>
          <a:lstStyle/>
          <a:p>
            <a:r>
              <a:rPr lang="tr-TR" sz="5400" b="1" dirty="0">
                <a:effectLst>
                  <a:outerShdw blurRad="50800" dist="25400" dir="2700000" algn="br">
                    <a:srgbClr val="626817">
                      <a:alpha val="50000"/>
                      <a:lumMod val="50000"/>
                    </a:srgbClr>
                  </a:outerShdw>
                </a:effectLst>
                <a:latin typeface="Arial Black" panose="020B0A04020102020204" pitchFamily="34" charset="0"/>
              </a:rPr>
              <a:t>2021</a:t>
            </a:r>
          </a:p>
          <a:p>
            <a:r>
              <a:rPr lang="tr-TR" sz="5400" b="1" dirty="0">
                <a:effectLst>
                  <a:outerShdw blurRad="50800" dist="25400" dir="2700000" algn="br">
                    <a:srgbClr val="626817">
                      <a:alpha val="50000"/>
                      <a:lumMod val="50000"/>
                    </a:srgbClr>
                  </a:outerShdw>
                </a:effectLst>
                <a:latin typeface="Arial Black" panose="020B0A04020102020204" pitchFamily="34" charset="0"/>
              </a:rPr>
              <a:t>2022</a:t>
            </a:r>
            <a:endParaRPr lang="tr-TR" sz="5400" dirty="0"/>
          </a:p>
        </p:txBody>
      </p:sp>
    </p:spTree>
    <p:extLst>
      <p:ext uri="{BB962C8B-B14F-4D97-AF65-F5344CB8AC3E}">
        <p14:creationId xmlns:p14="http://schemas.microsoft.com/office/powerpoint/2010/main" val="411367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1764" y="2060848"/>
            <a:ext cx="11737304" cy="4680520"/>
          </a:xfrm>
        </p:spPr>
        <p:style>
          <a:lnRef idx="2">
            <a:schemeClr val="accent2"/>
          </a:lnRef>
          <a:fillRef idx="1">
            <a:schemeClr val="lt1"/>
          </a:fillRef>
          <a:effectRef idx="0">
            <a:schemeClr val="accent2"/>
          </a:effectRef>
          <a:fontRef idx="minor">
            <a:schemeClr val="dk1"/>
          </a:fontRef>
        </p:style>
        <p:txBody>
          <a:bodyPr>
            <a:noAutofit/>
          </a:bodyPr>
          <a:lstStyle/>
          <a:p>
            <a:r>
              <a:rPr lang="tr-TR" sz="4800" b="1" dirty="0"/>
              <a:t>S1-Öğrenci 1 ay boyunca işletmeye düzenli giderse alacağı ücret ne kadardır?(3308 sayılı Kanunun Geçici 12 </a:t>
            </a:r>
            <a:r>
              <a:rPr lang="tr-TR" sz="4800" b="1" dirty="0" err="1"/>
              <a:t>nci</a:t>
            </a:r>
            <a:r>
              <a:rPr lang="tr-TR" sz="4800" b="1" dirty="0"/>
              <a:t> maddesi)</a:t>
            </a:r>
            <a:endParaRPr lang="tr-TR" sz="4400" dirty="0"/>
          </a:p>
          <a:p>
            <a:r>
              <a:rPr lang="tr-TR" sz="5200" b="1" dirty="0"/>
              <a:t>2021 Asgari Ücret Net Tutarı 2.557,59 TL %30’U 767,28 TL yapar.</a:t>
            </a:r>
          </a:p>
        </p:txBody>
      </p:sp>
      <p:sp>
        <p:nvSpPr>
          <p:cNvPr id="5" name="Başlık 4">
            <a:extLst>
              <a:ext uri="{FF2B5EF4-FFF2-40B4-BE49-F238E27FC236}">
                <a16:creationId xmlns:a16="http://schemas.microsoft.com/office/drawing/2014/main" id="{F0187F6D-4619-4EA9-BDA1-C4468C90DA32}"/>
              </a:ext>
            </a:extLst>
          </p:cNvPr>
          <p:cNvSpPr>
            <a:spLocks noGrp="1"/>
          </p:cNvSpPr>
          <p:nvPr>
            <p:ph type="title"/>
          </p:nvPr>
        </p:nvSpPr>
        <p:spPr/>
        <p:txBody>
          <a:bodyPr/>
          <a:lstStyle/>
          <a:p>
            <a:r>
              <a:rPr lang="tr-TR" dirty="0"/>
              <a:t>DEVLET KATKI PAYI İLE İLGİLİ SORULAR</a:t>
            </a:r>
          </a:p>
        </p:txBody>
      </p:sp>
    </p:spTree>
    <p:extLst>
      <p:ext uri="{BB962C8B-B14F-4D97-AF65-F5344CB8AC3E}">
        <p14:creationId xmlns:p14="http://schemas.microsoft.com/office/powerpoint/2010/main" val="123526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1764" y="2060848"/>
            <a:ext cx="11737304" cy="4680520"/>
          </a:xfrm>
        </p:spPr>
        <p:style>
          <a:lnRef idx="2">
            <a:schemeClr val="accent2"/>
          </a:lnRef>
          <a:fillRef idx="1">
            <a:schemeClr val="lt1"/>
          </a:fillRef>
          <a:effectRef idx="0">
            <a:schemeClr val="accent2"/>
          </a:effectRef>
          <a:fontRef idx="minor">
            <a:schemeClr val="dk1"/>
          </a:fontRef>
        </p:style>
        <p:txBody>
          <a:bodyPr>
            <a:noAutofit/>
          </a:bodyPr>
          <a:lstStyle/>
          <a:p>
            <a:pPr>
              <a:lnSpc>
                <a:spcPct val="100000"/>
              </a:lnSpc>
            </a:pPr>
            <a:r>
              <a:rPr lang="tr-TR" sz="2600" b="1" dirty="0"/>
              <a:t>Devlet Katkı Payı İşlem Basamakları Nelerdir.</a:t>
            </a:r>
            <a:endParaRPr lang="tr-TR" sz="2600" dirty="0"/>
          </a:p>
          <a:p>
            <a:pPr lvl="1">
              <a:lnSpc>
                <a:spcPct val="100000"/>
              </a:lnSpc>
            </a:pPr>
            <a:r>
              <a:rPr lang="tr-TR" sz="2600" dirty="0"/>
              <a:t>1-10 Arası Maaşlar Alınacak. Önceki Aya Ait Devamsızlık Girişleri Tamamlanacak. Ve Ödenecek Toplam DKP Onaylanır</a:t>
            </a:r>
          </a:p>
          <a:p>
            <a:pPr lvl="1">
              <a:lnSpc>
                <a:spcPct val="100000"/>
              </a:lnSpc>
            </a:pPr>
            <a:r>
              <a:rPr lang="tr-TR" sz="2600" dirty="0"/>
              <a:t>10-20 Arası Bakanlık Maliyeye Toplam Ödenecek DKP Tutarınca Para Talep Eder. Bu Arada Okullarda Maaşlarını Alan Öğrenci Tespitlerini Yapar.</a:t>
            </a:r>
          </a:p>
          <a:p>
            <a:pPr lvl="1">
              <a:lnSpc>
                <a:spcPct val="100000"/>
              </a:lnSpc>
            </a:pPr>
            <a:r>
              <a:rPr lang="tr-TR" sz="2600" dirty="0"/>
              <a:t>20-25 Arası Bakanlığı Maliyeden Para Gelir. Okullarda DKP Ödeyeceği İşletmeleri Belirler.</a:t>
            </a:r>
          </a:p>
          <a:p>
            <a:pPr lvl="1">
              <a:lnSpc>
                <a:spcPct val="100000"/>
              </a:lnSpc>
            </a:pPr>
            <a:r>
              <a:rPr lang="tr-TR" sz="2600" dirty="0"/>
              <a:t>25-28 Arası DKP Okul Hesaplarına Gelir. Okullarda Ödeme Yapacağı İşletme Evraklarını Mal Müdürlüğüne Teslim Eder. </a:t>
            </a:r>
            <a:r>
              <a:rPr lang="tr-TR" sz="2600" dirty="0" err="1"/>
              <a:t>Text</a:t>
            </a:r>
            <a:r>
              <a:rPr lang="tr-TR" sz="2600" dirty="0"/>
              <a:t> Dosyası Oluşturur</a:t>
            </a:r>
          </a:p>
          <a:p>
            <a:pPr lvl="1">
              <a:lnSpc>
                <a:spcPct val="100000"/>
              </a:lnSpc>
            </a:pPr>
            <a:r>
              <a:rPr lang="tr-TR" sz="2600" dirty="0"/>
              <a:t>28-30 Arası İşletmeler DKP Ücretlerini Alır.</a:t>
            </a:r>
          </a:p>
        </p:txBody>
      </p:sp>
      <p:sp>
        <p:nvSpPr>
          <p:cNvPr id="5" name="Başlık 4">
            <a:extLst>
              <a:ext uri="{FF2B5EF4-FFF2-40B4-BE49-F238E27FC236}">
                <a16:creationId xmlns:a16="http://schemas.microsoft.com/office/drawing/2014/main" id="{F0187F6D-4619-4EA9-BDA1-C4468C90DA32}"/>
              </a:ext>
            </a:extLst>
          </p:cNvPr>
          <p:cNvSpPr>
            <a:spLocks noGrp="1"/>
          </p:cNvSpPr>
          <p:nvPr>
            <p:ph type="title"/>
          </p:nvPr>
        </p:nvSpPr>
        <p:spPr/>
        <p:txBody>
          <a:bodyPr/>
          <a:lstStyle/>
          <a:p>
            <a:r>
              <a:rPr lang="tr-TR" dirty="0"/>
              <a:t>DEVLET KATKI PAYI İLE İLGİLİ SORULAR</a:t>
            </a:r>
          </a:p>
        </p:txBody>
      </p:sp>
    </p:spTree>
    <p:extLst>
      <p:ext uri="{BB962C8B-B14F-4D97-AF65-F5344CB8AC3E}">
        <p14:creationId xmlns:p14="http://schemas.microsoft.com/office/powerpoint/2010/main" val="381562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ctrTitle"/>
          </p:nvPr>
        </p:nvSpPr>
        <p:spPr>
          <a:xfrm>
            <a:off x="-25997" y="2566954"/>
            <a:ext cx="8902724" cy="1504480"/>
          </a:xfrm>
        </p:spPr>
        <p:txBody>
          <a:bodyPr/>
          <a:lstStyle/>
          <a:p>
            <a:pPr algn="ctr" defTabSz="914400">
              <a:spcBef>
                <a:spcPts val="0"/>
              </a:spcBef>
            </a:pPr>
            <a:r>
              <a:rPr lang="tr-TR" sz="4000" b="1" dirty="0"/>
              <a:t>SON SINIF ÖĞRENCİLERİNİN SOSYAL GÜVENCE DURUMLARININ TESPİTİ</a:t>
            </a:r>
            <a:endParaRPr lang="tr-TR" sz="4000" b="1" i="0" baseline="0" dirty="0">
              <a:solidFill>
                <a:schemeClr val="tx1"/>
              </a:solidFill>
              <a:effectLst>
                <a:outerShdw blurRad="50800" dist="25400" dir="2700000" algn="br">
                  <a:srgbClr val="626817">
                    <a:alpha val="50000"/>
                    <a:lumMod val="50000"/>
                  </a:srgbClr>
                </a:outerShdw>
              </a:effectLst>
              <a:latin typeface="Arial Black" panose="020B0A04020102020204" pitchFamily="34" charset="0"/>
            </a:endParaRPr>
          </a:p>
        </p:txBody>
      </p:sp>
      <p:sp>
        <p:nvSpPr>
          <p:cNvPr id="9" name="Alt Başlık 8"/>
          <p:cNvSpPr>
            <a:spLocks noGrp="1"/>
          </p:cNvSpPr>
          <p:nvPr>
            <p:ph type="subTitle" idx="1"/>
          </p:nvPr>
        </p:nvSpPr>
        <p:spPr>
          <a:xfrm>
            <a:off x="2422004" y="620689"/>
            <a:ext cx="7174803" cy="1780138"/>
          </a:xfrm>
        </p:spPr>
        <p:txBody>
          <a:bodyPr>
            <a:normAutofit fontScale="92500"/>
          </a:bodyPr>
          <a:lstStyle/>
          <a:p>
            <a:pPr algn="ctr"/>
            <a:r>
              <a:rPr lang="tr-TR" sz="5400" dirty="0"/>
              <a:t>EDREMİT MESLEKİ VE TEKNİK ANADOLU LİSESİ</a:t>
            </a:r>
          </a:p>
          <a:p>
            <a:pPr marL="0" indent="0" algn="ctr">
              <a:buNone/>
            </a:pPr>
            <a:endParaRPr lang="tr-TR" sz="5400" dirty="0"/>
          </a:p>
        </p:txBody>
      </p:sp>
      <p:graphicFrame>
        <p:nvGraphicFramePr>
          <p:cNvPr id="4" name="Diyagram 3"/>
          <p:cNvGraphicFramePr/>
          <p:nvPr/>
        </p:nvGraphicFramePr>
        <p:xfrm>
          <a:off x="2629" y="60000"/>
          <a:ext cx="4329233" cy="2936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803334" y="260648"/>
            <a:ext cx="2232507" cy="2140179"/>
          </a:xfrm>
          <a:prstGeom prst="rect">
            <a:avLst/>
          </a:prstGeom>
        </p:spPr>
      </p:pic>
      <p:sp>
        <p:nvSpPr>
          <p:cNvPr id="2" name="Dikdörtgen 1">
            <a:extLst>
              <a:ext uri="{FF2B5EF4-FFF2-40B4-BE49-F238E27FC236}">
                <a16:creationId xmlns:a16="http://schemas.microsoft.com/office/drawing/2014/main" id="{44E4BCF7-9C03-4A33-8EF3-220E721B4F04}"/>
              </a:ext>
            </a:extLst>
          </p:cNvPr>
          <p:cNvSpPr/>
          <p:nvPr/>
        </p:nvSpPr>
        <p:spPr>
          <a:xfrm>
            <a:off x="9661121" y="2566954"/>
            <a:ext cx="2031325" cy="1754326"/>
          </a:xfrm>
          <a:prstGeom prst="rect">
            <a:avLst/>
          </a:prstGeom>
        </p:spPr>
        <p:txBody>
          <a:bodyPr wrap="none">
            <a:spAutoFit/>
          </a:bodyPr>
          <a:lstStyle/>
          <a:p>
            <a:r>
              <a:rPr lang="tr-TR" sz="5400" b="1" dirty="0">
                <a:effectLst>
                  <a:outerShdw blurRad="50800" dist="25400" dir="2700000" algn="br">
                    <a:srgbClr val="626817">
                      <a:alpha val="50000"/>
                      <a:lumMod val="50000"/>
                    </a:srgbClr>
                  </a:outerShdw>
                </a:effectLst>
                <a:latin typeface="Arial Black" panose="020B0A04020102020204" pitchFamily="34" charset="0"/>
              </a:rPr>
              <a:t>2021</a:t>
            </a:r>
          </a:p>
          <a:p>
            <a:r>
              <a:rPr lang="tr-TR" sz="5400" b="1" dirty="0">
                <a:effectLst>
                  <a:outerShdw blurRad="50800" dist="25400" dir="2700000" algn="br">
                    <a:srgbClr val="626817">
                      <a:alpha val="50000"/>
                      <a:lumMod val="50000"/>
                    </a:srgbClr>
                  </a:outerShdw>
                </a:effectLst>
                <a:latin typeface="Arial Black" panose="020B0A04020102020204" pitchFamily="34" charset="0"/>
              </a:rPr>
              <a:t>2022</a:t>
            </a:r>
            <a:endParaRPr lang="tr-TR" sz="5400" dirty="0"/>
          </a:p>
        </p:txBody>
      </p:sp>
    </p:spTree>
    <p:extLst>
      <p:ext uri="{BB962C8B-B14F-4D97-AF65-F5344CB8AC3E}">
        <p14:creationId xmlns:p14="http://schemas.microsoft.com/office/powerpoint/2010/main" val="334437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279" y="738916"/>
            <a:ext cx="10378163" cy="1160462"/>
          </a:xfrm>
        </p:spPr>
        <p:txBody>
          <a:bodyPr>
            <a:normAutofit/>
          </a:bodyPr>
          <a:lstStyle/>
          <a:p>
            <a:pPr algn="ctr" defTabSz="914400">
              <a:lnSpc>
                <a:spcPct val="90000"/>
              </a:lnSpc>
              <a:spcBef>
                <a:spcPts val="0"/>
              </a:spcBef>
              <a:buNone/>
            </a:pPr>
            <a:r>
              <a:rPr lang="tr-TR" sz="6000" dirty="0">
                <a:effectLst>
                  <a:outerShdw blurRad="38100" dist="38100" dir="2700000" algn="br">
                    <a:srgbClr val="626817">
                      <a:alpha val="43000"/>
                      <a:lumMod val="50000"/>
                    </a:srgbClr>
                  </a:outerShdw>
                </a:effectLst>
                <a:latin typeface="Constantia"/>
              </a:rPr>
              <a:t>SİGORTA MEVZUU</a:t>
            </a:r>
            <a:endParaRPr lang="tr-TR" sz="6000" b="1" i="0" baseline="0" dirty="0">
              <a:solidFill>
                <a:schemeClr val="tx1"/>
              </a:solidFill>
              <a:effectLst>
                <a:outerShdw blurRad="38100" dist="38100" dir="2700000" algn="br">
                  <a:srgbClr val="626817">
                    <a:alpha val="43000"/>
                    <a:lumMod val="50000"/>
                  </a:srgbClr>
                </a:outerShdw>
              </a:effectLst>
              <a:latin typeface="Constantia"/>
            </a:endParaRPr>
          </a:p>
        </p:txBody>
      </p:sp>
      <p:sp>
        <p:nvSpPr>
          <p:cNvPr id="3" name="İçerik Yer Tutucusu 2"/>
          <p:cNvSpPr>
            <a:spLocks noGrp="1"/>
          </p:cNvSpPr>
          <p:nvPr>
            <p:ph idx="1"/>
          </p:nvPr>
        </p:nvSpPr>
        <p:spPr>
          <a:xfrm>
            <a:off x="216272" y="2103622"/>
            <a:ext cx="11737304" cy="821321"/>
          </a:xfrm>
        </p:spPr>
        <p:style>
          <a:lnRef idx="2">
            <a:schemeClr val="accent1"/>
          </a:lnRef>
          <a:fillRef idx="1">
            <a:schemeClr val="lt1"/>
          </a:fillRef>
          <a:effectRef idx="0">
            <a:schemeClr val="accent1"/>
          </a:effectRef>
          <a:fontRef idx="minor">
            <a:schemeClr val="dk1"/>
          </a:fontRef>
        </p:style>
        <p:txBody>
          <a:bodyPr>
            <a:normAutofit/>
          </a:bodyPr>
          <a:lstStyle/>
          <a:p>
            <a:pPr algn="just"/>
            <a:r>
              <a:rPr lang="tr-TR" sz="4800" b="1" dirty="0">
                <a:effectLst/>
                <a:latin typeface="Times New Roman" panose="02020603050405020304" pitchFamily="18" charset="0"/>
                <a:cs typeface="Times New Roman" panose="02020603050405020304" pitchFamily="18" charset="0"/>
              </a:rPr>
              <a:t>S- Anne veya Babasının sigortası varsa?</a:t>
            </a:r>
            <a:endParaRPr lang="tr-TR" sz="4800" b="1"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233894" y="2924943"/>
            <a:ext cx="11721035" cy="383027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62500" lnSpcReduction="20000"/>
          </a:bodyPr>
          <a:lstStyle/>
          <a:p>
            <a:pPr marL="228600" indent="-228600" algn="just">
              <a:lnSpc>
                <a:spcPct val="120000"/>
              </a:lnSpc>
              <a:spcBef>
                <a:spcPts val="1800"/>
              </a:spcBef>
              <a:buClr>
                <a:schemeClr val="tx1"/>
              </a:buClr>
              <a:buFont typeface="Arial" pitchFamily="34" charset="0"/>
              <a:buChar char="•"/>
            </a:pPr>
            <a:r>
              <a:rPr lang="tr-TR" altLang="tr-TR" sz="5400" b="1" dirty="0">
                <a:solidFill>
                  <a:schemeClr val="dk1"/>
                </a:solidFill>
                <a:latin typeface="Times New Roman" panose="02020603050405020304" pitchFamily="18" charset="0"/>
                <a:cs typeface="Times New Roman" panose="02020603050405020304" pitchFamily="18" charset="0"/>
              </a:rPr>
              <a:t>C- 5510 sayılı </a:t>
            </a:r>
            <a:r>
              <a:rPr lang="tr-TR" altLang="tr-TR" sz="5400" b="1" dirty="0">
                <a:latin typeface="Times New Roman" panose="02020603050405020304" pitchFamily="18" charset="0"/>
                <a:cs typeface="Times New Roman" panose="02020603050405020304" pitchFamily="18" charset="0"/>
              </a:rPr>
              <a:t>Kanuna göre; 18 yaşını, lise ve dengi öğrenim veya 5/6/1986 tarihli ve </a:t>
            </a:r>
            <a:r>
              <a:rPr lang="tr-TR" altLang="tr-TR" sz="5400" b="1" dirty="0">
                <a:solidFill>
                  <a:srgbClr val="FF0000"/>
                </a:solidFill>
                <a:latin typeface="Times New Roman" panose="02020603050405020304" pitchFamily="18" charset="0"/>
                <a:cs typeface="Times New Roman" panose="02020603050405020304" pitchFamily="18" charset="0"/>
              </a:rPr>
              <a:t>3308 sayılı Meslekî Eğitim Kanununda belirtilen aday çıraklık ve çıraklık eğitimi ile işletmelerde meslekî eğitim görmesi halinde 20 yaşını</a:t>
            </a:r>
            <a:r>
              <a:rPr lang="tr-TR" altLang="tr-TR" sz="5400" b="1" dirty="0">
                <a:latin typeface="Times New Roman" panose="02020603050405020304" pitchFamily="18" charset="0"/>
                <a:cs typeface="Times New Roman" panose="02020603050405020304" pitchFamily="18" charset="0"/>
              </a:rPr>
              <a:t>, yüksek öğrenim görmesi halinde 25 yaşını doldurmamış ve evli olmayan çocukları ile yaşına bakılmaksızın bu Kanuna göre malûl olduğu tespit edilen evli olmayan çocuklarını,</a:t>
            </a:r>
          </a:p>
        </p:txBody>
      </p:sp>
    </p:spTree>
    <p:extLst>
      <p:ext uri="{BB962C8B-B14F-4D97-AF65-F5344CB8AC3E}">
        <p14:creationId xmlns:p14="http://schemas.microsoft.com/office/powerpoint/2010/main" val="13766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279" y="738916"/>
            <a:ext cx="10378163" cy="1160462"/>
          </a:xfrm>
        </p:spPr>
        <p:txBody>
          <a:bodyPr>
            <a:normAutofit/>
          </a:bodyPr>
          <a:lstStyle/>
          <a:p>
            <a:pPr algn="ctr" defTabSz="914400">
              <a:lnSpc>
                <a:spcPct val="90000"/>
              </a:lnSpc>
              <a:spcBef>
                <a:spcPts val="0"/>
              </a:spcBef>
              <a:buNone/>
            </a:pPr>
            <a:r>
              <a:rPr lang="tr-TR" sz="6000" dirty="0">
                <a:effectLst>
                  <a:outerShdw blurRad="38100" dist="38100" dir="2700000" algn="br">
                    <a:srgbClr val="626817">
                      <a:alpha val="43000"/>
                      <a:lumMod val="50000"/>
                    </a:srgbClr>
                  </a:outerShdw>
                </a:effectLst>
                <a:latin typeface="Constantia"/>
              </a:rPr>
              <a:t>SİGORTA MEVZUU</a:t>
            </a:r>
            <a:endParaRPr lang="tr-TR" sz="6000" b="1" i="0" baseline="0" dirty="0">
              <a:solidFill>
                <a:schemeClr val="tx1"/>
              </a:solidFill>
              <a:effectLst>
                <a:outerShdw blurRad="38100" dist="38100" dir="2700000" algn="br">
                  <a:srgbClr val="626817">
                    <a:alpha val="43000"/>
                    <a:lumMod val="50000"/>
                  </a:srgbClr>
                </a:outerShdw>
              </a:effectLst>
              <a:latin typeface="Constantia"/>
            </a:endParaRPr>
          </a:p>
        </p:txBody>
      </p:sp>
      <p:sp>
        <p:nvSpPr>
          <p:cNvPr id="3" name="İçerik Yer Tutucusu 2"/>
          <p:cNvSpPr>
            <a:spLocks noGrp="1"/>
          </p:cNvSpPr>
          <p:nvPr>
            <p:ph idx="1"/>
          </p:nvPr>
        </p:nvSpPr>
        <p:spPr>
          <a:xfrm>
            <a:off x="216272" y="2103622"/>
            <a:ext cx="11737304" cy="1642642"/>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gn="just">
              <a:lnSpc>
                <a:spcPct val="120000"/>
              </a:lnSpc>
            </a:pPr>
            <a:r>
              <a:rPr lang="tr-TR" sz="5400" b="1" dirty="0">
                <a:effectLst/>
                <a:latin typeface="Times New Roman" panose="02020603050405020304" pitchFamily="18" charset="0"/>
                <a:cs typeface="Times New Roman" panose="02020603050405020304" pitchFamily="18" charset="0"/>
              </a:rPr>
              <a:t>S- Anne ve Babası sigortalı olmayan öğrenciler sağlıktan nasıl ücretsiz yararlanır?</a:t>
            </a:r>
            <a:endParaRPr lang="tr-TR" sz="5400" b="1"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233894" y="3933057"/>
            <a:ext cx="11721035" cy="282216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70000" lnSpcReduction="20000"/>
          </a:bodyPr>
          <a:lstStyle/>
          <a:p>
            <a:pPr marL="228600" indent="-228600" algn="just">
              <a:lnSpc>
                <a:spcPct val="120000"/>
              </a:lnSpc>
              <a:spcBef>
                <a:spcPts val="1800"/>
              </a:spcBef>
              <a:buClr>
                <a:schemeClr val="tx1"/>
              </a:buClr>
              <a:buFont typeface="Arial" pitchFamily="34" charset="0"/>
              <a:buChar char="•"/>
            </a:pPr>
            <a:r>
              <a:rPr lang="tr-TR" altLang="tr-TR" sz="5400" b="1" dirty="0">
                <a:solidFill>
                  <a:schemeClr val="dk1"/>
                </a:solidFill>
                <a:latin typeface="Times New Roman" panose="02020603050405020304" pitchFamily="18" charset="0"/>
                <a:cs typeface="Times New Roman" panose="02020603050405020304" pitchFamily="18" charset="0"/>
              </a:rPr>
              <a:t>C- 5510 sayılı </a:t>
            </a:r>
            <a:r>
              <a:rPr lang="tr-TR" altLang="tr-TR" sz="5400" b="1" dirty="0">
                <a:latin typeface="Times New Roman" panose="02020603050405020304" pitchFamily="18" charset="0"/>
                <a:cs typeface="Times New Roman" panose="02020603050405020304" pitchFamily="18" charset="0"/>
              </a:rPr>
              <a:t>Kanunun 60. maddesine göre; Lise ve Dengi öğrenimden mezun olanlardan 20 yaşını geçmemek şartıyla mezun oldukları tarihten itibaren iki yıl süreyle, gelir testi yaptırmaksızın, </a:t>
            </a:r>
            <a:r>
              <a:rPr lang="tr-TR" altLang="tr-TR" sz="5400" b="1" dirty="0" err="1">
                <a:latin typeface="Times New Roman" panose="02020603050405020304" pitchFamily="18" charset="0"/>
                <a:cs typeface="Times New Roman" panose="02020603050405020304" pitchFamily="18" charset="0"/>
              </a:rPr>
              <a:t>GSS’li</a:t>
            </a:r>
            <a:r>
              <a:rPr lang="tr-TR" altLang="tr-TR" sz="5400" b="1" dirty="0">
                <a:latin typeface="Times New Roman" panose="02020603050405020304" pitchFamily="18" charset="0"/>
                <a:cs typeface="Times New Roman" panose="02020603050405020304" pitchFamily="18" charset="0"/>
              </a:rPr>
              <a:t> sayılır.</a:t>
            </a:r>
          </a:p>
        </p:txBody>
      </p:sp>
    </p:spTree>
    <p:extLst>
      <p:ext uri="{BB962C8B-B14F-4D97-AF65-F5344CB8AC3E}">
        <p14:creationId xmlns:p14="http://schemas.microsoft.com/office/powerpoint/2010/main" val="269936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279" y="738916"/>
            <a:ext cx="10378163" cy="1160462"/>
          </a:xfrm>
        </p:spPr>
        <p:txBody>
          <a:bodyPr>
            <a:normAutofit/>
          </a:bodyPr>
          <a:lstStyle/>
          <a:p>
            <a:pPr algn="ctr" defTabSz="914400">
              <a:lnSpc>
                <a:spcPct val="90000"/>
              </a:lnSpc>
              <a:spcBef>
                <a:spcPts val="0"/>
              </a:spcBef>
              <a:buNone/>
            </a:pPr>
            <a:r>
              <a:rPr lang="tr-TR" sz="6000" dirty="0">
                <a:effectLst>
                  <a:outerShdw blurRad="38100" dist="38100" dir="2700000" algn="br">
                    <a:srgbClr val="626817">
                      <a:alpha val="43000"/>
                      <a:lumMod val="50000"/>
                    </a:srgbClr>
                  </a:outerShdw>
                </a:effectLst>
                <a:latin typeface="Constantia"/>
              </a:rPr>
              <a:t>SİGORTA MEVZUU</a:t>
            </a:r>
            <a:endParaRPr lang="tr-TR" sz="6000" b="1" i="0" baseline="0" dirty="0">
              <a:solidFill>
                <a:schemeClr val="tx1"/>
              </a:solidFill>
              <a:effectLst>
                <a:outerShdw blurRad="38100" dist="38100" dir="2700000" algn="br">
                  <a:srgbClr val="626817">
                    <a:alpha val="43000"/>
                    <a:lumMod val="50000"/>
                  </a:srgbClr>
                </a:outerShdw>
              </a:effectLst>
              <a:latin typeface="Constantia"/>
            </a:endParaRPr>
          </a:p>
        </p:txBody>
      </p:sp>
      <p:sp>
        <p:nvSpPr>
          <p:cNvPr id="3" name="İçerik Yer Tutucusu 2"/>
          <p:cNvSpPr>
            <a:spLocks noGrp="1"/>
          </p:cNvSpPr>
          <p:nvPr>
            <p:ph idx="1"/>
          </p:nvPr>
        </p:nvSpPr>
        <p:spPr>
          <a:xfrm>
            <a:off x="216272" y="2103622"/>
            <a:ext cx="11737304" cy="1642642"/>
          </a:xfrm>
        </p:spPr>
        <p:style>
          <a:lnRef idx="2">
            <a:schemeClr val="accent1"/>
          </a:lnRef>
          <a:fillRef idx="1">
            <a:schemeClr val="lt1"/>
          </a:fillRef>
          <a:effectRef idx="0">
            <a:schemeClr val="accent1"/>
          </a:effectRef>
          <a:fontRef idx="minor">
            <a:schemeClr val="dk1"/>
          </a:fontRef>
        </p:style>
        <p:txBody>
          <a:bodyPr>
            <a:normAutofit/>
          </a:bodyPr>
          <a:lstStyle/>
          <a:p>
            <a:pPr algn="just"/>
            <a:r>
              <a:rPr lang="tr-TR" sz="5400" b="1" dirty="0">
                <a:effectLst/>
                <a:latin typeface="Times New Roman" panose="02020603050405020304" pitchFamily="18" charset="0"/>
                <a:cs typeface="Times New Roman" panose="02020603050405020304" pitchFamily="18" charset="0"/>
              </a:rPr>
              <a:t>S- Öğrenci bakılmakla yükümlü mü değil mi?</a:t>
            </a:r>
            <a:endParaRPr lang="tr-TR" sz="5400" b="1"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233894" y="3933057"/>
            <a:ext cx="11721035" cy="282216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228600" indent="-228600" algn="just">
              <a:lnSpc>
                <a:spcPct val="90000"/>
              </a:lnSpc>
              <a:spcBef>
                <a:spcPts val="1800"/>
              </a:spcBef>
              <a:buClr>
                <a:schemeClr val="tx1"/>
              </a:buClr>
              <a:buFont typeface="Arial" pitchFamily="34" charset="0"/>
              <a:buChar char="•"/>
            </a:pPr>
            <a:r>
              <a:rPr lang="tr-TR" altLang="tr-TR" sz="5400" b="1" dirty="0">
                <a:solidFill>
                  <a:schemeClr val="dk1"/>
                </a:solidFill>
                <a:latin typeface="Times New Roman" panose="02020603050405020304" pitchFamily="18" charset="0"/>
                <a:cs typeface="Times New Roman" panose="02020603050405020304" pitchFamily="18" charset="0"/>
              </a:rPr>
              <a:t>C- Bunu anlamanın en kolay yolu</a:t>
            </a:r>
            <a:r>
              <a:rPr lang="tr-TR" altLang="tr-TR" sz="5400" b="1" dirty="0">
                <a:latin typeface="Times New Roman" panose="02020603050405020304" pitchFamily="18" charset="0"/>
                <a:cs typeface="Times New Roman" panose="02020603050405020304" pitchFamily="18" charset="0"/>
              </a:rPr>
              <a:t>                                 </a:t>
            </a:r>
          </a:p>
          <a:p>
            <a:pPr marL="228600" indent="-228600" algn="just">
              <a:lnSpc>
                <a:spcPct val="90000"/>
              </a:lnSpc>
              <a:spcBef>
                <a:spcPts val="1800"/>
              </a:spcBef>
              <a:buClr>
                <a:schemeClr val="tx1"/>
              </a:buClr>
              <a:buFont typeface="Arial" pitchFamily="34" charset="0"/>
              <a:buChar char="•"/>
            </a:pPr>
            <a:r>
              <a:rPr lang="tr-TR" altLang="tr-TR" sz="5400" b="1" dirty="0">
                <a:latin typeface="Times New Roman" panose="02020603050405020304" pitchFamily="18" charset="0"/>
                <a:cs typeface="Times New Roman" panose="02020603050405020304" pitchFamily="18" charset="0"/>
              </a:rPr>
              <a:t>    Resmi Yazı, E-DEVLET, Sosyal Güvence Durum Belgesi veya </a:t>
            </a:r>
            <a:r>
              <a:rPr lang="tr-TR" altLang="tr-TR" sz="54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E-Okul.</a:t>
            </a:r>
            <a:endParaRPr lang="tr-TR" altLang="tr-TR"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15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6E993E-0477-4210-8CF9-F29BFDE3110D}"/>
              </a:ext>
            </a:extLst>
          </p:cNvPr>
          <p:cNvSpPr>
            <a:spLocks noGrp="1"/>
          </p:cNvSpPr>
          <p:nvPr>
            <p:ph type="title"/>
          </p:nvPr>
        </p:nvSpPr>
        <p:spPr/>
        <p:txBody>
          <a:bodyPr/>
          <a:lstStyle/>
          <a:p>
            <a:r>
              <a:rPr lang="tr-TR" dirty="0"/>
              <a:t>YAPILAN MÜSTEHAKLIK SORGULAMASINDA</a:t>
            </a:r>
          </a:p>
        </p:txBody>
      </p:sp>
      <p:sp>
        <p:nvSpPr>
          <p:cNvPr id="3" name="İçerik Yer Tutucusu 2">
            <a:extLst>
              <a:ext uri="{FF2B5EF4-FFF2-40B4-BE49-F238E27FC236}">
                <a16:creationId xmlns:a16="http://schemas.microsoft.com/office/drawing/2014/main" id="{A1C7554A-D02B-459D-82F7-0A3744EEFE44}"/>
              </a:ext>
            </a:extLst>
          </p:cNvPr>
          <p:cNvSpPr>
            <a:spLocks noGrp="1"/>
          </p:cNvSpPr>
          <p:nvPr>
            <p:ph idx="1"/>
          </p:nvPr>
        </p:nvSpPr>
        <p:spPr>
          <a:xfrm>
            <a:off x="261764" y="2204864"/>
            <a:ext cx="11737304" cy="4464496"/>
          </a:xfrm>
        </p:spPr>
        <p:txBody>
          <a:bodyPr>
            <a:normAutofit fontScale="92500"/>
          </a:bodyPr>
          <a:lstStyle/>
          <a:p>
            <a:pPr marL="0" indent="0">
              <a:lnSpc>
                <a:spcPct val="150000"/>
              </a:lnSpc>
              <a:buNone/>
            </a:pPr>
            <a:r>
              <a:rPr lang="tr-TR" sz="2400" dirty="0"/>
              <a:t>AŞAĞIDAKİ  3 ÖĞRENCİNİN GENEL SAĞLIK SİGORTASINDAN YARARLANMIYOR ŞEKLİNDE ÇIKTI.</a:t>
            </a:r>
          </a:p>
          <a:p>
            <a:pPr>
              <a:lnSpc>
                <a:spcPct val="150000"/>
              </a:lnSpc>
            </a:pPr>
            <a:r>
              <a:rPr lang="tr-TR" sz="2400" b="1" dirty="0">
                <a:solidFill>
                  <a:srgbClr val="FFFF00"/>
                </a:solidFill>
                <a:effectLst>
                  <a:outerShdw blurRad="38100" dist="38100" dir="2700000" algn="tl">
                    <a:srgbClr val="000000">
                      <a:alpha val="43137"/>
                    </a:srgbClr>
                  </a:outerShdw>
                </a:effectLst>
              </a:rPr>
              <a:t>12A</a:t>
            </a:r>
            <a:r>
              <a:rPr lang="tr-TR" sz="2400" dirty="0"/>
              <a:t> BİLİŞİM TEKNOLOJİLERİNDEN </a:t>
            </a:r>
            <a:r>
              <a:rPr lang="tr-TR" sz="2400" b="1" dirty="0">
                <a:solidFill>
                  <a:srgbClr val="FFFF00"/>
                </a:solidFill>
                <a:effectLst>
                  <a:outerShdw blurRad="38100" dist="38100" dir="2700000" algn="tl">
                    <a:srgbClr val="000000">
                      <a:alpha val="43137"/>
                    </a:srgbClr>
                  </a:outerShdw>
                </a:effectLst>
              </a:rPr>
              <a:t>MELİH MUTLU </a:t>
            </a:r>
            <a:r>
              <a:rPr lang="tr-TR" sz="2400" dirty="0"/>
              <a:t>(ALMANYADAN YARARLANIYOR GÖZÜKÜYOR.)</a:t>
            </a:r>
          </a:p>
          <a:p>
            <a:pPr>
              <a:lnSpc>
                <a:spcPct val="150000"/>
              </a:lnSpc>
            </a:pPr>
            <a:r>
              <a:rPr lang="tr-TR" sz="2400" b="1" dirty="0">
                <a:solidFill>
                  <a:srgbClr val="FFFF00"/>
                </a:solidFill>
                <a:effectLst>
                  <a:outerShdw blurRad="38100" dist="38100" dir="2700000" algn="tl">
                    <a:srgbClr val="000000">
                      <a:alpha val="43137"/>
                    </a:srgbClr>
                  </a:outerShdw>
                </a:effectLst>
              </a:rPr>
              <a:t>12B</a:t>
            </a:r>
            <a:r>
              <a:rPr lang="tr-TR" sz="2400" dirty="0"/>
              <a:t> ELEKTRİK-ELEKTRONİK ALANINDAN </a:t>
            </a:r>
            <a:r>
              <a:rPr lang="tr-TR" sz="2400" b="1" dirty="0">
                <a:solidFill>
                  <a:srgbClr val="FFFF00"/>
                </a:solidFill>
                <a:effectLst>
                  <a:outerShdw blurRad="38100" dist="38100" dir="2700000" algn="tl">
                    <a:srgbClr val="000000">
                      <a:alpha val="43137"/>
                    </a:srgbClr>
                  </a:outerShdw>
                </a:effectLst>
              </a:rPr>
              <a:t>MUHAMMEDREZA RASTI</a:t>
            </a:r>
            <a:r>
              <a:rPr lang="tr-TR" sz="2400" dirty="0"/>
              <a:t>(ANNE BABA BİLGİLERİ SGK’DA BULUMADIĞI İÇİN GSS’DEN YARARLANAMIYOR.)</a:t>
            </a:r>
          </a:p>
          <a:p>
            <a:pPr>
              <a:lnSpc>
                <a:spcPct val="150000"/>
              </a:lnSpc>
            </a:pPr>
            <a:r>
              <a:rPr lang="tr-TR" sz="2400" b="1" dirty="0">
                <a:solidFill>
                  <a:srgbClr val="FFFF00"/>
                </a:solidFill>
                <a:effectLst>
                  <a:outerShdw blurRad="38100" dist="38100" dir="2700000" algn="tl">
                    <a:srgbClr val="000000">
                      <a:alpha val="43137"/>
                    </a:srgbClr>
                  </a:outerShdw>
                </a:effectLst>
              </a:rPr>
              <a:t>12G</a:t>
            </a:r>
            <a:r>
              <a:rPr lang="tr-TR" sz="2400" dirty="0"/>
              <a:t> MOBİLYA VE İÇ MEKAN TASARIMINDAN </a:t>
            </a:r>
            <a:r>
              <a:rPr lang="tr-TR" sz="2400" b="1" dirty="0">
                <a:solidFill>
                  <a:srgbClr val="FFFF00"/>
                </a:solidFill>
                <a:effectLst>
                  <a:outerShdw blurRad="38100" dist="38100" dir="2700000" algn="tl">
                    <a:srgbClr val="000000">
                      <a:alpha val="43137"/>
                    </a:srgbClr>
                  </a:outerShdw>
                </a:effectLst>
              </a:rPr>
              <a:t>EMİR ALİ ŞİMSEK</a:t>
            </a:r>
            <a:r>
              <a:rPr lang="tr-TR" sz="2400" dirty="0"/>
              <a:t>(ANNE BABA AYRI, ÇOCUK ANNESİNDEN YARARLANIYOR. ANCAK ANNENİN SİGORTA BORCU OLDUĞU İÇİN GSS’DEN YARARLANAMIYOR.)</a:t>
            </a:r>
          </a:p>
        </p:txBody>
      </p:sp>
    </p:spTree>
    <p:extLst>
      <p:ext uri="{BB962C8B-B14F-4D97-AF65-F5344CB8AC3E}">
        <p14:creationId xmlns:p14="http://schemas.microsoft.com/office/powerpoint/2010/main" val="10224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descr="sosyal güvence durum belgesi.pdf - Foxit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23176" t="12500" r="21326" b="6838"/>
          <a:stretch/>
        </p:blipFill>
        <p:spPr>
          <a:xfrm>
            <a:off x="1701924" y="188640"/>
            <a:ext cx="8374562" cy="6552728"/>
          </a:xfrm>
        </p:spPr>
      </p:pic>
    </p:spTree>
    <p:extLst>
      <p:ext uri="{BB962C8B-B14F-4D97-AF65-F5344CB8AC3E}">
        <p14:creationId xmlns:p14="http://schemas.microsoft.com/office/powerpoint/2010/main" val="363641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Resim 1"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2226" cy="6858000"/>
          </a:xfrm>
          <a:prstGeom prst="rect">
            <a:avLst/>
          </a:prstGeom>
        </p:spPr>
      </p:pic>
    </p:spTree>
    <p:extLst>
      <p:ext uri="{BB962C8B-B14F-4D97-AF65-F5344CB8AC3E}">
        <p14:creationId xmlns:p14="http://schemas.microsoft.com/office/powerpoint/2010/main" val="114941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5780" y="701130"/>
            <a:ext cx="11449272" cy="1160462"/>
          </a:xfrm>
          <a:no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tr-TR" sz="6000" b="0" dirty="0">
                <a:ln w="0"/>
                <a:effectLst>
                  <a:outerShdw blurRad="38100" dist="19050" dir="2700000" algn="tl" rotWithShape="0">
                    <a:schemeClr val="dk1">
                      <a:alpha val="40000"/>
                    </a:schemeClr>
                  </a:outerShdw>
                </a:effectLst>
              </a:rPr>
              <a:t>İÇERİK</a:t>
            </a:r>
          </a:p>
        </p:txBody>
      </p:sp>
      <p:sp>
        <p:nvSpPr>
          <p:cNvPr id="3" name="İçerik Yer Tutucusu 2"/>
          <p:cNvSpPr>
            <a:spLocks noGrp="1"/>
          </p:cNvSpPr>
          <p:nvPr>
            <p:ph idx="1"/>
          </p:nvPr>
        </p:nvSpPr>
        <p:spPr>
          <a:xfrm>
            <a:off x="117748" y="2060848"/>
            <a:ext cx="11953328" cy="4797152"/>
          </a:xfrm>
          <a:noFill/>
          <a:ln>
            <a:noFill/>
          </a:ln>
        </p:spPr>
        <p:style>
          <a:lnRef idx="1">
            <a:schemeClr val="accent6"/>
          </a:lnRef>
          <a:fillRef idx="2">
            <a:schemeClr val="accent6"/>
          </a:fillRef>
          <a:effectRef idx="1">
            <a:schemeClr val="accent6"/>
          </a:effectRef>
          <a:fontRef idx="minor">
            <a:schemeClr val="dk1"/>
          </a:fontRef>
        </p:style>
        <p:txBody>
          <a:bodyPr>
            <a:noAutofit/>
          </a:bodyPr>
          <a:lstStyle/>
          <a:p>
            <a:pPr marL="457200" indent="-457200">
              <a:buFont typeface="+mj-lt"/>
              <a:buAutoNum type="arabicPeriod"/>
            </a:pPr>
            <a:r>
              <a:rPr lang="tr-TR" sz="4200" b="1" dirty="0">
                <a:solidFill>
                  <a:schemeClr val="tx1"/>
                </a:solidFill>
              </a:rPr>
              <a:t>Koordinatör öğretmenlerin görevleri hakkında,</a:t>
            </a:r>
          </a:p>
          <a:p>
            <a:pPr marL="457200" lvl="0" indent="-457200">
              <a:buFont typeface="+mj-lt"/>
              <a:buAutoNum type="arabicPeriod"/>
            </a:pPr>
            <a:r>
              <a:rPr lang="tr-TR" sz="4200" b="1" dirty="0">
                <a:solidFill>
                  <a:schemeClr val="tx1"/>
                </a:solidFill>
              </a:rPr>
              <a:t>Koordinatörlük saatlerinin planlanması</a:t>
            </a:r>
          </a:p>
          <a:p>
            <a:pPr marL="457200" lvl="0" indent="-457200">
              <a:buFont typeface="+mj-lt"/>
              <a:buAutoNum type="arabicPeriod"/>
            </a:pPr>
            <a:r>
              <a:rPr lang="tr-TR" sz="4200" b="1" dirty="0">
                <a:solidFill>
                  <a:schemeClr val="tx1"/>
                </a:solidFill>
              </a:rPr>
              <a:t>Öğretmen-Öğrenci-İşletme eşleştirme tablolarının teslimi,</a:t>
            </a:r>
          </a:p>
          <a:p>
            <a:pPr marL="457200" lvl="0" indent="-457200">
              <a:buFont typeface="+mj-lt"/>
              <a:buAutoNum type="arabicPeriod"/>
            </a:pPr>
            <a:r>
              <a:rPr lang="tr-TR" sz="4200" b="1" dirty="0">
                <a:solidFill>
                  <a:schemeClr val="tx1"/>
                </a:solidFill>
              </a:rPr>
              <a:t>İşletme İş Dosyalarının alan şeflerine teslimi ve yapılacak iş ve işlemlerin planlanması,</a:t>
            </a:r>
          </a:p>
        </p:txBody>
      </p:sp>
    </p:spTree>
    <p:extLst>
      <p:ext uri="{BB962C8B-B14F-4D97-AF65-F5344CB8AC3E}">
        <p14:creationId xmlns:p14="http://schemas.microsoft.com/office/powerpoint/2010/main" val="213137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ikdörtgen 2"/>
          <p:cNvSpPr/>
          <p:nvPr/>
        </p:nvSpPr>
        <p:spPr>
          <a:xfrm>
            <a:off x="6760" y="0"/>
            <a:ext cx="12182065" cy="138499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tr-TR" sz="2800" dirty="0"/>
              <a:t>“Sosyal Güvenlik Kurumu” seçilerek, aşağıdaki ekran görüntüsünde de olduğu gibi “SPAS </a:t>
            </a:r>
            <a:r>
              <a:rPr lang="tr-TR" sz="2800" dirty="0" err="1"/>
              <a:t>Müstehaklık</a:t>
            </a:r>
            <a:r>
              <a:rPr lang="tr-TR" sz="2800" dirty="0"/>
              <a:t> Sorgulama (Sağlık Provizyon Aktivasyon Sistemi)” seçilecektir.</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6" y="1410564"/>
            <a:ext cx="12147957" cy="5447436"/>
          </a:xfrm>
          <a:prstGeom prst="rect">
            <a:avLst/>
          </a:prstGeom>
        </p:spPr>
      </p:pic>
    </p:spTree>
    <p:extLst>
      <p:ext uri="{BB962C8B-B14F-4D97-AF65-F5344CB8AC3E}">
        <p14:creationId xmlns:p14="http://schemas.microsoft.com/office/powerpoint/2010/main" val="92358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ikdörtgen 2"/>
          <p:cNvSpPr/>
          <p:nvPr/>
        </p:nvSpPr>
        <p:spPr>
          <a:xfrm>
            <a:off x="6760" y="0"/>
            <a:ext cx="12182065" cy="138499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tr-TR" sz="2800" dirty="0"/>
              <a:t>Açılan SPAS </a:t>
            </a:r>
            <a:r>
              <a:rPr lang="tr-TR" sz="2800" dirty="0" err="1"/>
              <a:t>Müstehaklık</a:t>
            </a:r>
            <a:r>
              <a:rPr lang="tr-TR" sz="2800" dirty="0"/>
              <a:t> Sorgulama (Sağlık Provizyon Aktivasyon Ekranı)’da aşağıdaki ekran görüntüsünde de görüldüğü gibi “Yazdır” butonu tıklanarak belgenin çıktısı alınacaktır.</a:t>
            </a:r>
          </a:p>
        </p:txBody>
      </p:sp>
      <p:pic>
        <p:nvPicPr>
          <p:cNvPr id="2" name="Resim 1"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 y="1384995"/>
            <a:ext cx="12182065" cy="5467708"/>
          </a:xfrm>
          <a:prstGeom prst="rect">
            <a:avLst/>
          </a:prstGeom>
        </p:spPr>
      </p:pic>
      <p:sp>
        <p:nvSpPr>
          <p:cNvPr id="5" name="Dikdörtgen 4"/>
          <p:cNvSpPr/>
          <p:nvPr/>
        </p:nvSpPr>
        <p:spPr>
          <a:xfrm>
            <a:off x="6760" y="6329483"/>
            <a:ext cx="12856404" cy="5232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tr-TR" sz="2800" dirty="0"/>
              <a:t>Öğrenci tarafından çıktısı alınan bu belge, okul idaresine teslim edilecektir.</a:t>
            </a:r>
          </a:p>
        </p:txBody>
      </p:sp>
    </p:spTree>
    <p:extLst>
      <p:ext uri="{BB962C8B-B14F-4D97-AF65-F5344CB8AC3E}">
        <p14:creationId xmlns:p14="http://schemas.microsoft.com/office/powerpoint/2010/main" val="1991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8276" y="836712"/>
            <a:ext cx="11737304" cy="1160462"/>
          </a:xfrm>
        </p:spPr>
        <p:txBody>
          <a:bodyPr>
            <a:normAutofit/>
          </a:bodyPr>
          <a:lstStyle/>
          <a:p>
            <a:pPr algn="ctr" defTabSz="914400">
              <a:lnSpc>
                <a:spcPct val="90000"/>
              </a:lnSpc>
              <a:spcBef>
                <a:spcPts val="0"/>
              </a:spcBef>
              <a:buNone/>
            </a:pPr>
            <a:r>
              <a:rPr lang="tr-TR" sz="6000" dirty="0">
                <a:effectLst>
                  <a:outerShdw blurRad="38100" dist="38100" dir="2700000" algn="br">
                    <a:srgbClr val="626817">
                      <a:alpha val="43000"/>
                      <a:lumMod val="50000"/>
                    </a:srgbClr>
                  </a:outerShdw>
                </a:effectLst>
                <a:latin typeface="Constantia"/>
              </a:rPr>
              <a:t>SİGORTA MEVZUU</a:t>
            </a:r>
            <a:endParaRPr lang="tr-TR" sz="6000" b="1" i="0" baseline="0" dirty="0">
              <a:solidFill>
                <a:schemeClr val="tx1"/>
              </a:solidFill>
              <a:effectLst>
                <a:outerShdw blurRad="38100" dist="38100" dir="2700000" algn="br">
                  <a:srgbClr val="626817">
                    <a:alpha val="43000"/>
                    <a:lumMod val="50000"/>
                  </a:srgbClr>
                </a:outerShdw>
              </a:effectLst>
              <a:latin typeface="Constantia"/>
            </a:endParaRPr>
          </a:p>
        </p:txBody>
      </p:sp>
      <p:sp>
        <p:nvSpPr>
          <p:cNvPr id="4" name="Rectangle 1"/>
          <p:cNvSpPr>
            <a:spLocks noChangeArrowheads="1"/>
          </p:cNvSpPr>
          <p:nvPr/>
        </p:nvSpPr>
        <p:spPr bwMode="auto">
          <a:xfrm>
            <a:off x="0" y="2132856"/>
            <a:ext cx="12188825" cy="460851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28600" indent="-228600" algn="just">
              <a:lnSpc>
                <a:spcPct val="90000"/>
              </a:lnSpc>
              <a:spcBef>
                <a:spcPts val="1800"/>
              </a:spcBef>
              <a:buClr>
                <a:schemeClr val="tx1"/>
              </a:buClr>
              <a:buFont typeface="Arial" pitchFamily="34" charset="0"/>
              <a:buChar char="•"/>
            </a:pPr>
            <a:r>
              <a:rPr lang="tr-TR" sz="6000" dirty="0">
                <a:latin typeface="Times New Roman" panose="02020603050405020304" pitchFamily="18" charset="0"/>
                <a:cs typeface="Times New Roman" panose="02020603050405020304" pitchFamily="18" charset="0"/>
              </a:rPr>
              <a:t>Okul idaresi, öğrencinin bakılmakla yükümlü olması durumunda %1, bakılmakla yükümlü olmaması durumunda ise % 6 SGK primi ödemesi yapacaktır.</a:t>
            </a:r>
            <a:endParaRPr lang="tr-TR" altLang="tr-TR"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66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ctrTitle"/>
          </p:nvPr>
        </p:nvSpPr>
        <p:spPr>
          <a:xfrm>
            <a:off x="0" y="2667146"/>
            <a:ext cx="8902724" cy="1654134"/>
          </a:xfrm>
        </p:spPr>
        <p:txBody>
          <a:bodyPr/>
          <a:lstStyle/>
          <a:p>
            <a:pPr lvl="0" algn="just"/>
            <a:r>
              <a:rPr lang="tr-TR" sz="2800" b="1" dirty="0"/>
              <a:t>Öğrencilere, İş Sağlığı ve Güvenliği Eğitimlerinin Verilmesi ile İş yerinde Covid-19 İçin Alınacak Önlemler broşürünün öğrencilere dağıtılması ve yapılacak iş ve işlemlerin planlanması</a:t>
            </a:r>
          </a:p>
        </p:txBody>
      </p:sp>
      <p:sp>
        <p:nvSpPr>
          <p:cNvPr id="9" name="Alt Başlık 8"/>
          <p:cNvSpPr>
            <a:spLocks noGrp="1"/>
          </p:cNvSpPr>
          <p:nvPr>
            <p:ph type="subTitle" idx="1"/>
          </p:nvPr>
        </p:nvSpPr>
        <p:spPr>
          <a:xfrm>
            <a:off x="2422004" y="620689"/>
            <a:ext cx="7174803" cy="1780138"/>
          </a:xfrm>
        </p:spPr>
        <p:txBody>
          <a:bodyPr>
            <a:normAutofit fontScale="92500"/>
          </a:bodyPr>
          <a:lstStyle/>
          <a:p>
            <a:pPr algn="ctr"/>
            <a:r>
              <a:rPr lang="tr-TR" sz="5400" dirty="0"/>
              <a:t>EDREMİT MESLEKİ VE TEKNİK ANADOLU LİSESİ</a:t>
            </a:r>
          </a:p>
          <a:p>
            <a:pPr marL="0" indent="0" algn="ctr">
              <a:buNone/>
            </a:pPr>
            <a:endParaRPr lang="tr-TR" sz="5400" dirty="0"/>
          </a:p>
        </p:txBody>
      </p:sp>
      <p:graphicFrame>
        <p:nvGraphicFramePr>
          <p:cNvPr id="4" name="Diyagram 3"/>
          <p:cNvGraphicFramePr/>
          <p:nvPr/>
        </p:nvGraphicFramePr>
        <p:xfrm>
          <a:off x="2629" y="60000"/>
          <a:ext cx="4329233" cy="2936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803334" y="260648"/>
            <a:ext cx="2232507" cy="2140179"/>
          </a:xfrm>
          <a:prstGeom prst="rect">
            <a:avLst/>
          </a:prstGeom>
        </p:spPr>
      </p:pic>
      <p:sp>
        <p:nvSpPr>
          <p:cNvPr id="2" name="Dikdörtgen 1">
            <a:extLst>
              <a:ext uri="{FF2B5EF4-FFF2-40B4-BE49-F238E27FC236}">
                <a16:creationId xmlns:a16="http://schemas.microsoft.com/office/drawing/2014/main" id="{44E4BCF7-9C03-4A33-8EF3-220E721B4F04}"/>
              </a:ext>
            </a:extLst>
          </p:cNvPr>
          <p:cNvSpPr/>
          <p:nvPr/>
        </p:nvSpPr>
        <p:spPr>
          <a:xfrm>
            <a:off x="9661121" y="2566954"/>
            <a:ext cx="2031325" cy="1754326"/>
          </a:xfrm>
          <a:prstGeom prst="rect">
            <a:avLst/>
          </a:prstGeom>
        </p:spPr>
        <p:txBody>
          <a:bodyPr wrap="none">
            <a:spAutoFit/>
          </a:bodyPr>
          <a:lstStyle/>
          <a:p>
            <a:r>
              <a:rPr lang="tr-TR" sz="5400" b="1" dirty="0">
                <a:effectLst>
                  <a:outerShdw blurRad="50800" dist="25400" dir="2700000" algn="br">
                    <a:srgbClr val="626817">
                      <a:alpha val="50000"/>
                      <a:lumMod val="50000"/>
                    </a:srgbClr>
                  </a:outerShdw>
                </a:effectLst>
                <a:latin typeface="Arial Black" panose="020B0A04020102020204" pitchFamily="34" charset="0"/>
              </a:rPr>
              <a:t>2021</a:t>
            </a:r>
          </a:p>
          <a:p>
            <a:r>
              <a:rPr lang="tr-TR" sz="5400" b="1" dirty="0">
                <a:effectLst>
                  <a:outerShdw blurRad="50800" dist="25400" dir="2700000" algn="br">
                    <a:srgbClr val="626817">
                      <a:alpha val="50000"/>
                      <a:lumMod val="50000"/>
                    </a:srgbClr>
                  </a:outerShdw>
                </a:effectLst>
                <a:latin typeface="Arial Black" panose="020B0A04020102020204" pitchFamily="34" charset="0"/>
              </a:rPr>
              <a:t>2022</a:t>
            </a:r>
            <a:endParaRPr lang="tr-TR" sz="5400" dirty="0"/>
          </a:p>
        </p:txBody>
      </p:sp>
    </p:spTree>
    <p:extLst>
      <p:ext uri="{BB962C8B-B14F-4D97-AF65-F5344CB8AC3E}">
        <p14:creationId xmlns:p14="http://schemas.microsoft.com/office/powerpoint/2010/main" val="129979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581DEF-FD9E-4FA7-9C52-DF1C0B4A0D45}"/>
              </a:ext>
            </a:extLst>
          </p:cNvPr>
          <p:cNvSpPr>
            <a:spLocks noGrp="1"/>
          </p:cNvSpPr>
          <p:nvPr>
            <p:ph type="title"/>
          </p:nvPr>
        </p:nvSpPr>
        <p:spPr/>
        <p:txBody>
          <a:bodyPr/>
          <a:lstStyle/>
          <a:p>
            <a:r>
              <a:rPr lang="tr-TR" dirty="0"/>
              <a:t>İŞ SAĞLIĞI VE GÜVENLİĞİ EĞİTİMLERİ İLE COVİD 19 EĞİTİMLERİNİN VERİLME SÜRESİ</a:t>
            </a:r>
          </a:p>
        </p:txBody>
      </p:sp>
      <p:sp>
        <p:nvSpPr>
          <p:cNvPr id="3" name="İçerik Yer Tutucusu 2">
            <a:extLst>
              <a:ext uri="{FF2B5EF4-FFF2-40B4-BE49-F238E27FC236}">
                <a16:creationId xmlns:a16="http://schemas.microsoft.com/office/drawing/2014/main" id="{4986EAA3-AC0D-4D40-8380-EBE21553DD90}"/>
              </a:ext>
            </a:extLst>
          </p:cNvPr>
          <p:cNvSpPr>
            <a:spLocks noGrp="1"/>
          </p:cNvSpPr>
          <p:nvPr>
            <p:ph idx="1"/>
          </p:nvPr>
        </p:nvSpPr>
        <p:spPr>
          <a:xfrm>
            <a:off x="1053852" y="3284984"/>
            <a:ext cx="9611357" cy="1884215"/>
          </a:xfrm>
        </p:spPr>
        <p:txBody>
          <a:bodyPr>
            <a:normAutofit fontScale="92500"/>
          </a:bodyPr>
          <a:lstStyle/>
          <a:p>
            <a:pPr marL="0" indent="0" algn="ctr">
              <a:buNone/>
            </a:pPr>
            <a:r>
              <a:rPr lang="tr-TR" sz="12800" b="1" u="sng" dirty="0">
                <a:effectLst>
                  <a:outerShdw blurRad="38100" dist="38100" dir="2700000" algn="tl">
                    <a:srgbClr val="000000">
                      <a:alpha val="43137"/>
                    </a:srgbClr>
                  </a:outerShdw>
                </a:effectLst>
              </a:rPr>
              <a:t>16 SAAT’TİR.</a:t>
            </a:r>
          </a:p>
        </p:txBody>
      </p:sp>
    </p:spTree>
    <p:extLst>
      <p:ext uri="{BB962C8B-B14F-4D97-AF65-F5344CB8AC3E}">
        <p14:creationId xmlns:p14="http://schemas.microsoft.com/office/powerpoint/2010/main" val="334627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030626-D06B-47A7-89E0-78A58513A539}"/>
              </a:ext>
            </a:extLst>
          </p:cNvPr>
          <p:cNvSpPr>
            <a:spLocks noGrp="1"/>
          </p:cNvSpPr>
          <p:nvPr>
            <p:ph type="title"/>
          </p:nvPr>
        </p:nvSpPr>
        <p:spPr/>
        <p:txBody>
          <a:bodyPr>
            <a:normAutofit/>
          </a:bodyPr>
          <a:lstStyle/>
          <a:p>
            <a:pPr algn="ctr"/>
            <a:r>
              <a:rPr lang="tr-TR" dirty="0"/>
              <a:t>İŞ GÜVENLİĞİ TALİMATI VE TUTANAĞI </a:t>
            </a:r>
            <a:br>
              <a:rPr lang="tr-TR" dirty="0"/>
            </a:br>
            <a:r>
              <a:rPr lang="tr-TR" dirty="0"/>
              <a:t>ÖN SAYFA</a:t>
            </a:r>
          </a:p>
        </p:txBody>
      </p:sp>
      <p:pic>
        <p:nvPicPr>
          <p:cNvPr id="5" name="İçerik Yer Tutucusu 4">
            <a:extLst>
              <a:ext uri="{FF2B5EF4-FFF2-40B4-BE49-F238E27FC236}">
                <a16:creationId xmlns:a16="http://schemas.microsoft.com/office/drawing/2014/main" id="{459719A4-075E-479C-885C-90185DCB03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3932" y="2060848"/>
            <a:ext cx="8640960" cy="4757030"/>
          </a:xfrm>
        </p:spPr>
      </p:pic>
    </p:spTree>
    <p:extLst>
      <p:ext uri="{BB962C8B-B14F-4D97-AF65-F5344CB8AC3E}">
        <p14:creationId xmlns:p14="http://schemas.microsoft.com/office/powerpoint/2010/main" val="5273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8CE1BA-87DE-4C70-97D8-4D6826B640A3}"/>
              </a:ext>
            </a:extLst>
          </p:cNvPr>
          <p:cNvSpPr>
            <a:spLocks noGrp="1"/>
          </p:cNvSpPr>
          <p:nvPr>
            <p:ph type="title"/>
          </p:nvPr>
        </p:nvSpPr>
        <p:spPr/>
        <p:txBody>
          <a:bodyPr>
            <a:normAutofit fontScale="90000"/>
          </a:bodyPr>
          <a:lstStyle/>
          <a:p>
            <a:pPr algn="ctr"/>
            <a:r>
              <a:rPr lang="tr-TR" dirty="0"/>
              <a:t>İŞ GÜVENLİĞİ TALİMATI VE TUTANAĞI </a:t>
            </a:r>
            <a:br>
              <a:rPr lang="tr-TR" dirty="0"/>
            </a:br>
            <a:r>
              <a:rPr lang="tr-TR" dirty="0"/>
              <a:t>ARKA SAYFA </a:t>
            </a:r>
            <a:r>
              <a:rPr lang="tr-TR" sz="2200" dirty="0"/>
              <a:t>(İMZALAR TAMAMLANIP OKUL YÖNETİMİNE TESLİM EDİLECEK.)</a:t>
            </a:r>
            <a:endParaRPr lang="tr-TR" dirty="0"/>
          </a:p>
        </p:txBody>
      </p:sp>
      <p:pic>
        <p:nvPicPr>
          <p:cNvPr id="5" name="İçerik Yer Tutucusu 4">
            <a:extLst>
              <a:ext uri="{FF2B5EF4-FFF2-40B4-BE49-F238E27FC236}">
                <a16:creationId xmlns:a16="http://schemas.microsoft.com/office/drawing/2014/main" id="{DEC6BA0B-6116-4588-B53C-BC1EB1A574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5102" y="2058218"/>
            <a:ext cx="8718620" cy="4799782"/>
          </a:xfrm>
        </p:spPr>
      </p:pic>
    </p:spTree>
    <p:extLst>
      <p:ext uri="{BB962C8B-B14F-4D97-AF65-F5344CB8AC3E}">
        <p14:creationId xmlns:p14="http://schemas.microsoft.com/office/powerpoint/2010/main" val="52302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857EA-B8B4-4271-9C97-B2370BC666A0}"/>
              </a:ext>
            </a:extLst>
          </p:cNvPr>
          <p:cNvSpPr>
            <a:spLocks noGrp="1"/>
          </p:cNvSpPr>
          <p:nvPr>
            <p:ph type="title"/>
          </p:nvPr>
        </p:nvSpPr>
        <p:spPr>
          <a:xfrm>
            <a:off x="117748" y="753228"/>
            <a:ext cx="11953328" cy="1080938"/>
          </a:xfrm>
        </p:spPr>
        <p:style>
          <a:lnRef idx="2">
            <a:schemeClr val="accent4"/>
          </a:lnRef>
          <a:fillRef idx="1">
            <a:schemeClr val="lt1"/>
          </a:fillRef>
          <a:effectRef idx="0">
            <a:schemeClr val="accent4"/>
          </a:effectRef>
          <a:fontRef idx="minor">
            <a:schemeClr val="dk1"/>
          </a:fontRef>
        </p:style>
        <p:txBody>
          <a:bodyPr>
            <a:noAutofit/>
          </a:bodyPr>
          <a:lstStyle/>
          <a:p>
            <a:pPr algn="ctr"/>
            <a:r>
              <a:rPr lang="tr-TR" sz="2800" dirty="0"/>
              <a:t>İŞ GÜVENLİĞİ TALİMATI VE TUTANAĞI</a:t>
            </a:r>
            <a:br>
              <a:rPr lang="tr-TR" sz="2800" dirty="0"/>
            </a:br>
            <a:r>
              <a:rPr lang="tr-TR" sz="2800" dirty="0">
                <a:solidFill>
                  <a:srgbClr val="FF0000"/>
                </a:solidFill>
              </a:rPr>
              <a:t>(ÖĞRETMEN TARAFINDAN ÖĞRENCİYE SÖZLÜ OLARAK ANLATILACAK.)</a:t>
            </a:r>
          </a:p>
        </p:txBody>
      </p:sp>
      <p:pic>
        <p:nvPicPr>
          <p:cNvPr id="5" name="İçerik Yer Tutucusu 4">
            <a:extLst>
              <a:ext uri="{FF2B5EF4-FFF2-40B4-BE49-F238E27FC236}">
                <a16:creationId xmlns:a16="http://schemas.microsoft.com/office/drawing/2014/main" id="{4B837CEB-B48B-49CD-887E-5DF6492463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4826" y="2082195"/>
            <a:ext cx="8561994" cy="4713558"/>
          </a:xfrm>
        </p:spPr>
      </p:pic>
    </p:spTree>
    <p:extLst>
      <p:ext uri="{BB962C8B-B14F-4D97-AF65-F5344CB8AC3E}">
        <p14:creationId xmlns:p14="http://schemas.microsoft.com/office/powerpoint/2010/main" val="392844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38DFA6-A199-45D2-96D5-EBB8BF066B28}"/>
              </a:ext>
            </a:extLst>
          </p:cNvPr>
          <p:cNvSpPr>
            <a:spLocks noGrp="1"/>
          </p:cNvSpPr>
          <p:nvPr>
            <p:ph type="title"/>
          </p:nvPr>
        </p:nvSpPr>
        <p:spPr/>
        <p:txBody>
          <a:bodyPr/>
          <a:lstStyle/>
          <a:p>
            <a:pPr algn="ctr"/>
            <a:r>
              <a:rPr lang="tr-TR" dirty="0"/>
              <a:t>İŞ GÜVENLİĞİ TALİMATI VE TUTANAĞI </a:t>
            </a:r>
            <a:br>
              <a:rPr lang="tr-TR" dirty="0"/>
            </a:br>
            <a:r>
              <a:rPr lang="tr-TR" b="1" u="sng" dirty="0">
                <a:solidFill>
                  <a:srgbClr val="FFFF00"/>
                </a:solidFill>
                <a:effectLst>
                  <a:outerShdw blurRad="38100" dist="38100" dir="2700000" algn="tl">
                    <a:srgbClr val="000000">
                      <a:alpha val="43137"/>
                    </a:srgbClr>
                  </a:outerShdw>
                </a:effectLst>
              </a:rPr>
              <a:t>İMZA EVRAKI</a:t>
            </a:r>
          </a:p>
        </p:txBody>
      </p:sp>
      <p:pic>
        <p:nvPicPr>
          <p:cNvPr id="5" name="İçerik Yer Tutucusu 4">
            <a:extLst>
              <a:ext uri="{FF2B5EF4-FFF2-40B4-BE49-F238E27FC236}">
                <a16:creationId xmlns:a16="http://schemas.microsoft.com/office/drawing/2014/main" id="{F6076EAE-F8A5-4D44-8391-98081CB0F5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5875" y="2035150"/>
            <a:ext cx="8679462" cy="4778226"/>
          </a:xfrm>
        </p:spPr>
      </p:pic>
    </p:spTree>
    <p:extLst>
      <p:ext uri="{BB962C8B-B14F-4D97-AF65-F5344CB8AC3E}">
        <p14:creationId xmlns:p14="http://schemas.microsoft.com/office/powerpoint/2010/main" val="324425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857EA-B8B4-4271-9C97-B2370BC666A0}"/>
              </a:ext>
            </a:extLst>
          </p:cNvPr>
          <p:cNvSpPr>
            <a:spLocks noGrp="1"/>
          </p:cNvSpPr>
          <p:nvPr>
            <p:ph type="title"/>
          </p:nvPr>
        </p:nvSpPr>
        <p:spPr>
          <a:xfrm>
            <a:off x="117748" y="753228"/>
            <a:ext cx="11953328" cy="1080938"/>
          </a:xfrm>
        </p:spPr>
        <p:style>
          <a:lnRef idx="2">
            <a:schemeClr val="accent4"/>
          </a:lnRef>
          <a:fillRef idx="1">
            <a:schemeClr val="lt1"/>
          </a:fillRef>
          <a:effectRef idx="0">
            <a:schemeClr val="accent4"/>
          </a:effectRef>
          <a:fontRef idx="minor">
            <a:schemeClr val="dk1"/>
          </a:fontRef>
        </p:style>
        <p:txBody>
          <a:bodyPr>
            <a:noAutofit/>
          </a:bodyPr>
          <a:lstStyle/>
          <a:p>
            <a:pPr algn="ctr"/>
            <a:r>
              <a:rPr lang="tr-TR" sz="2800" dirty="0"/>
              <a:t>COVİD-19 İÇİN İŞYERİNDE ALINACAK ÖNLEMLER</a:t>
            </a:r>
            <a:br>
              <a:rPr lang="tr-TR" sz="2800" dirty="0"/>
            </a:br>
            <a:r>
              <a:rPr lang="tr-TR" sz="2800" dirty="0">
                <a:solidFill>
                  <a:srgbClr val="FF0000"/>
                </a:solidFill>
              </a:rPr>
              <a:t>(ÖĞRETMEN TARAFINDAN ÖĞRENCİYE SÖZLÜ OLARAK ANLATILACAK.)</a:t>
            </a:r>
          </a:p>
        </p:txBody>
      </p:sp>
      <p:pic>
        <p:nvPicPr>
          <p:cNvPr id="5" name="İçerik Yer Tutucusu 4">
            <a:extLst>
              <a:ext uri="{FF2B5EF4-FFF2-40B4-BE49-F238E27FC236}">
                <a16:creationId xmlns:a16="http://schemas.microsoft.com/office/drawing/2014/main" id="{4B837CEB-B48B-49CD-887E-5DF6492463B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1773932" y="2144442"/>
            <a:ext cx="3333701" cy="4713558"/>
          </a:xfrm>
        </p:spPr>
      </p:pic>
      <p:pic>
        <p:nvPicPr>
          <p:cNvPr id="4" name="İçerik Yer Tutucusu 4">
            <a:extLst>
              <a:ext uri="{FF2B5EF4-FFF2-40B4-BE49-F238E27FC236}">
                <a16:creationId xmlns:a16="http://schemas.microsoft.com/office/drawing/2014/main" id="{92A23C94-220F-477E-97D6-BFDBB1D0BB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54452" y="2144444"/>
            <a:ext cx="3333701" cy="4713556"/>
          </a:xfrm>
          <a:prstGeom prst="rect">
            <a:avLst/>
          </a:prstGeom>
        </p:spPr>
      </p:pic>
    </p:spTree>
    <p:extLst>
      <p:ext uri="{BB962C8B-B14F-4D97-AF65-F5344CB8AC3E}">
        <p14:creationId xmlns:p14="http://schemas.microsoft.com/office/powerpoint/2010/main" val="280846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5780" y="701130"/>
            <a:ext cx="11449272" cy="1160462"/>
          </a:xfrm>
          <a:no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tr-TR" sz="6000" b="0" dirty="0">
                <a:ln w="0"/>
                <a:effectLst>
                  <a:outerShdw blurRad="38100" dist="19050" dir="2700000" algn="tl" rotWithShape="0">
                    <a:schemeClr val="dk1">
                      <a:alpha val="40000"/>
                    </a:schemeClr>
                  </a:outerShdw>
                </a:effectLst>
              </a:rPr>
              <a:t>İÇERİK</a:t>
            </a:r>
          </a:p>
        </p:txBody>
      </p:sp>
      <p:sp>
        <p:nvSpPr>
          <p:cNvPr id="3" name="İçerik Yer Tutucusu 2"/>
          <p:cNvSpPr>
            <a:spLocks noGrp="1"/>
          </p:cNvSpPr>
          <p:nvPr>
            <p:ph idx="1"/>
          </p:nvPr>
        </p:nvSpPr>
        <p:spPr>
          <a:xfrm>
            <a:off x="117747" y="2060848"/>
            <a:ext cx="12071077" cy="4797152"/>
          </a:xfrm>
          <a:noFill/>
          <a:ln>
            <a:noFill/>
          </a:ln>
        </p:spPr>
        <p:style>
          <a:lnRef idx="1">
            <a:schemeClr val="accent6"/>
          </a:lnRef>
          <a:fillRef idx="2">
            <a:schemeClr val="accent6"/>
          </a:fillRef>
          <a:effectRef idx="1">
            <a:schemeClr val="accent6"/>
          </a:effectRef>
          <a:fontRef idx="minor">
            <a:schemeClr val="dk1"/>
          </a:fontRef>
        </p:style>
        <p:txBody>
          <a:bodyPr>
            <a:noAutofit/>
          </a:bodyPr>
          <a:lstStyle/>
          <a:p>
            <a:pPr marL="742950" indent="-742950">
              <a:buFont typeface="+mj-lt"/>
              <a:buAutoNum type="arabicPeriod" startAt="5"/>
            </a:pPr>
            <a:r>
              <a:rPr lang="tr-TR" sz="3800" b="1" dirty="0">
                <a:solidFill>
                  <a:schemeClr val="tx1"/>
                </a:solidFill>
              </a:rPr>
              <a:t>Sözleşmelerin imzalanması ve idareye teslim tarihinin belirlenmesi</a:t>
            </a:r>
          </a:p>
          <a:p>
            <a:pPr marL="742950" lvl="0" indent="-742950">
              <a:buFont typeface="+mj-lt"/>
              <a:buAutoNum type="arabicPeriod" startAt="5"/>
            </a:pPr>
            <a:r>
              <a:rPr lang="tr-TR" sz="3800" b="1" dirty="0">
                <a:solidFill>
                  <a:schemeClr val="tx1"/>
                </a:solidFill>
              </a:rPr>
              <a:t>Devlet katkı payı ve ödemeler ile ilgili açıklamalar,</a:t>
            </a:r>
          </a:p>
          <a:p>
            <a:pPr marL="742950" lvl="0" indent="-742950">
              <a:buFont typeface="+mj-lt"/>
              <a:buAutoNum type="arabicPeriod" startAt="5"/>
            </a:pPr>
            <a:r>
              <a:rPr lang="tr-TR" sz="3800" b="1" dirty="0">
                <a:solidFill>
                  <a:schemeClr val="tx1"/>
                </a:solidFill>
              </a:rPr>
              <a:t>Son Sınıf Öğrencilerinin Sosyal Güvence Durumlarının Tespiti,</a:t>
            </a:r>
          </a:p>
          <a:p>
            <a:pPr marL="742950" lvl="0" indent="-742950">
              <a:buFont typeface="+mj-lt"/>
              <a:buAutoNum type="arabicPeriod" startAt="5"/>
            </a:pPr>
            <a:r>
              <a:rPr lang="tr-TR" sz="3800" b="1" dirty="0">
                <a:solidFill>
                  <a:schemeClr val="tx1"/>
                </a:solidFill>
              </a:rPr>
              <a:t>Öğrencilere İş Sağlığı ve Güvenliği Eğitimlerinin Verilmesi ile ilgili iş ve işlemlerin planlanması</a:t>
            </a:r>
          </a:p>
          <a:p>
            <a:pPr marL="457200" indent="-457200">
              <a:buFont typeface="+mj-lt"/>
              <a:buAutoNum type="arabicPeriod" startAt="5"/>
            </a:pPr>
            <a:endParaRPr lang="tr-TR" sz="3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9497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38DFA6-A199-45D2-96D5-EBB8BF066B28}"/>
              </a:ext>
            </a:extLst>
          </p:cNvPr>
          <p:cNvSpPr>
            <a:spLocks noGrp="1"/>
          </p:cNvSpPr>
          <p:nvPr>
            <p:ph type="title"/>
          </p:nvPr>
        </p:nvSpPr>
        <p:spPr/>
        <p:txBody>
          <a:bodyPr>
            <a:normAutofit/>
          </a:bodyPr>
          <a:lstStyle/>
          <a:p>
            <a:pPr algn="ctr"/>
            <a:r>
              <a:rPr lang="tr-TR" dirty="0"/>
              <a:t>CORONAVİRÜS BİLGİLENDİRME TUTANAĞI </a:t>
            </a:r>
            <a:br>
              <a:rPr lang="tr-TR" dirty="0"/>
            </a:br>
            <a:r>
              <a:rPr lang="tr-TR" b="1" u="sng" dirty="0">
                <a:solidFill>
                  <a:srgbClr val="FFFF00"/>
                </a:solidFill>
                <a:effectLst>
                  <a:outerShdw blurRad="38100" dist="38100" dir="2700000" algn="tl">
                    <a:srgbClr val="000000">
                      <a:alpha val="43137"/>
                    </a:srgbClr>
                  </a:outerShdw>
                </a:effectLst>
              </a:rPr>
              <a:t>İMZA EVRAKI</a:t>
            </a:r>
          </a:p>
        </p:txBody>
      </p:sp>
      <p:pic>
        <p:nvPicPr>
          <p:cNvPr id="5" name="İçerik Yer Tutucusu 4">
            <a:extLst>
              <a:ext uri="{FF2B5EF4-FFF2-40B4-BE49-F238E27FC236}">
                <a16:creationId xmlns:a16="http://schemas.microsoft.com/office/drawing/2014/main" id="{F6076EAE-F8A5-4D44-8391-98081CB0F5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022" t="22492" r="18097"/>
          <a:stretch/>
        </p:blipFill>
        <p:spPr>
          <a:xfrm>
            <a:off x="1773932" y="2043994"/>
            <a:ext cx="7423782" cy="4841390"/>
          </a:xfrm>
        </p:spPr>
      </p:pic>
    </p:spTree>
    <p:extLst>
      <p:ext uri="{BB962C8B-B14F-4D97-AF65-F5344CB8AC3E}">
        <p14:creationId xmlns:p14="http://schemas.microsoft.com/office/powerpoint/2010/main" val="154076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651A7A-6C3B-401A-90E3-CCEE0C4EC781}"/>
              </a:ext>
            </a:extLst>
          </p:cNvPr>
          <p:cNvSpPr>
            <a:spLocks noGrp="1"/>
          </p:cNvSpPr>
          <p:nvPr>
            <p:ph type="title"/>
          </p:nvPr>
        </p:nvSpPr>
        <p:spPr/>
        <p:txBody>
          <a:bodyPr>
            <a:normAutofit/>
          </a:bodyPr>
          <a:lstStyle/>
          <a:p>
            <a:pPr algn="ctr"/>
            <a:r>
              <a:rPr lang="tr-TR" sz="6000" dirty="0"/>
              <a:t>ŞİMDİ SINAV ZAMANI</a:t>
            </a:r>
          </a:p>
        </p:txBody>
      </p:sp>
      <p:sp>
        <p:nvSpPr>
          <p:cNvPr id="3" name="İçerik Yer Tutucusu 2">
            <a:extLst>
              <a:ext uri="{FF2B5EF4-FFF2-40B4-BE49-F238E27FC236}">
                <a16:creationId xmlns:a16="http://schemas.microsoft.com/office/drawing/2014/main" id="{3C47FB74-5A03-417B-AFDF-A352D6A3B49F}"/>
              </a:ext>
            </a:extLst>
          </p:cNvPr>
          <p:cNvSpPr>
            <a:spLocks noGrp="1"/>
          </p:cNvSpPr>
          <p:nvPr>
            <p:ph idx="1"/>
          </p:nvPr>
        </p:nvSpPr>
        <p:spPr>
          <a:xfrm>
            <a:off x="261765" y="2336872"/>
            <a:ext cx="11809312" cy="4404495"/>
          </a:xfrm>
        </p:spPr>
        <p:txBody>
          <a:bodyPr>
            <a:normAutofit fontScale="92500" lnSpcReduction="20000"/>
          </a:bodyPr>
          <a:lstStyle/>
          <a:p>
            <a:r>
              <a:rPr lang="tr-TR" sz="3200" b="1" u="sng" dirty="0">
                <a:solidFill>
                  <a:srgbClr val="66FFFF"/>
                </a:solidFill>
                <a:effectLst>
                  <a:outerShdw blurRad="38100" dist="38100" dir="2700000" algn="tl">
                    <a:srgbClr val="000000">
                      <a:alpha val="43137"/>
                    </a:srgbClr>
                  </a:outerShdw>
                </a:effectLst>
              </a:rPr>
              <a:t>ÖĞRENCİLERE 16 SAAT’LİK;</a:t>
            </a:r>
          </a:p>
          <a:p>
            <a:pPr marL="457200" indent="-457200">
              <a:buFont typeface="+mj-lt"/>
              <a:buAutoNum type="arabicPeriod"/>
            </a:pPr>
            <a:r>
              <a:rPr lang="tr-TR" dirty="0"/>
              <a:t>İŞ GÜVENLİĞİ TALİMATI OKUNDUKTAN VE ANLATILDIKTAN SONRA,</a:t>
            </a:r>
          </a:p>
          <a:p>
            <a:pPr marL="457200" indent="-457200">
              <a:buFont typeface="+mj-lt"/>
              <a:buAutoNum type="arabicPeriod"/>
            </a:pPr>
            <a:r>
              <a:rPr lang="tr-TR" dirty="0"/>
              <a:t>COVİD19 HAKKINDAKİ BİLGİLENDİRMELER VERİLDİKTEN SONRA,</a:t>
            </a:r>
          </a:p>
          <a:p>
            <a:pPr marL="457200" indent="-457200">
              <a:buFont typeface="+mj-lt"/>
              <a:buAutoNum type="arabicPeriod"/>
            </a:pPr>
            <a:r>
              <a:rPr lang="tr-TR" dirty="0"/>
              <a:t>ALANINA GÖRE ÖNEMLİ İŞ GÜVENLİĞİ BİLGİLERİ VERİLDİKTEN SONRA,</a:t>
            </a:r>
          </a:p>
          <a:p>
            <a:pPr marL="0" indent="0">
              <a:lnSpc>
                <a:spcPct val="150000"/>
              </a:lnSpc>
              <a:buNone/>
            </a:pPr>
            <a:r>
              <a:rPr lang="tr-TR" sz="2800" b="1" u="sng" dirty="0">
                <a:solidFill>
                  <a:srgbClr val="66FFFF"/>
                </a:solidFill>
                <a:effectLst>
                  <a:outerShdw blurRad="38100" dist="38100" dir="2700000" algn="tl">
                    <a:srgbClr val="000000">
                      <a:alpha val="43137"/>
                    </a:srgbClr>
                  </a:outerShdw>
                </a:effectLst>
              </a:rPr>
              <a:t>ÖĞRENCİLERİN İSG EĞİTİME KATILMA BELGESİ ALABİLMELERİ İÇİN; SINAV OLACAKLARDIR. </a:t>
            </a:r>
          </a:p>
          <a:p>
            <a:pPr marL="0" indent="0">
              <a:lnSpc>
                <a:spcPct val="150000"/>
              </a:lnSpc>
              <a:buNone/>
            </a:pPr>
            <a:r>
              <a:rPr lang="tr-TR" sz="2800" b="1" u="sng" dirty="0">
                <a:solidFill>
                  <a:srgbClr val="FFFF00"/>
                </a:solidFill>
                <a:effectLst>
                  <a:outerShdw blurRad="38100" dist="38100" dir="2700000" algn="tl">
                    <a:srgbClr val="000000">
                      <a:alpha val="43137"/>
                    </a:srgbClr>
                  </a:outerShdw>
                </a:effectLst>
              </a:rPr>
              <a:t>50 VE ÜSTÜ PUAN ALAN</a:t>
            </a:r>
            <a:r>
              <a:rPr lang="tr-TR" sz="2800" b="1" u="sng" dirty="0">
                <a:solidFill>
                  <a:srgbClr val="66FFFF"/>
                </a:solidFill>
                <a:effectLst>
                  <a:outerShdw blurRad="38100" dist="38100" dir="2700000" algn="tl">
                    <a:srgbClr val="000000">
                      <a:alpha val="43137"/>
                    </a:srgbClr>
                  </a:outerShdw>
                </a:effectLst>
              </a:rPr>
              <a:t> </a:t>
            </a:r>
            <a:r>
              <a:rPr lang="tr-TR" sz="2800" b="1" u="sng" dirty="0">
                <a:solidFill>
                  <a:srgbClr val="FFFF00"/>
                </a:solidFill>
                <a:effectLst>
                  <a:outerShdw blurRad="38100" dist="38100" dir="2700000" algn="tl">
                    <a:srgbClr val="000000">
                      <a:alpha val="43137"/>
                    </a:srgbClr>
                  </a:outerShdw>
                </a:effectLst>
              </a:rPr>
              <a:t>BAŞARILI</a:t>
            </a:r>
            <a:r>
              <a:rPr lang="tr-TR" sz="2800" b="1" u="sng" dirty="0">
                <a:solidFill>
                  <a:srgbClr val="66FFFF"/>
                </a:solidFill>
                <a:effectLst>
                  <a:outerShdw blurRad="38100" dist="38100" dir="2700000" algn="tl">
                    <a:srgbClr val="000000">
                      <a:alpha val="43137"/>
                    </a:srgbClr>
                  </a:outerShdw>
                </a:effectLst>
              </a:rPr>
              <a:t> SAYILACAK. </a:t>
            </a:r>
          </a:p>
          <a:p>
            <a:pPr marL="0" indent="0">
              <a:lnSpc>
                <a:spcPct val="150000"/>
              </a:lnSpc>
              <a:buNone/>
            </a:pPr>
            <a:r>
              <a:rPr lang="tr-TR" sz="2800" b="1" u="sng" dirty="0">
                <a:solidFill>
                  <a:schemeClr val="bg1">
                    <a:lumMod val="85000"/>
                    <a:lumOff val="15000"/>
                  </a:schemeClr>
                </a:solidFill>
                <a:effectLst>
                  <a:outerShdw blurRad="38100" dist="38100" dir="2700000" algn="tl">
                    <a:srgbClr val="000000">
                      <a:alpha val="43137"/>
                    </a:srgbClr>
                  </a:outerShdw>
                </a:effectLst>
              </a:rPr>
              <a:t>50’NİN ALTINDA ALAN ÖĞRENCİ BAŞARISIZ</a:t>
            </a:r>
            <a:r>
              <a:rPr lang="tr-TR" sz="2800" b="1" u="sng" dirty="0">
                <a:solidFill>
                  <a:srgbClr val="66FFFF"/>
                </a:solidFill>
                <a:effectLst>
                  <a:outerShdw blurRad="38100" dist="38100" dir="2700000" algn="tl">
                    <a:srgbClr val="000000">
                      <a:alpha val="43137"/>
                    </a:srgbClr>
                  </a:outerShdw>
                </a:effectLst>
              </a:rPr>
              <a:t> SAYILACAK VE TEKRARDAN EĞİTİMLERE TABİİ TUTULACAKTIR.</a:t>
            </a:r>
          </a:p>
        </p:txBody>
      </p:sp>
    </p:spTree>
    <p:extLst>
      <p:ext uri="{BB962C8B-B14F-4D97-AF65-F5344CB8AC3E}">
        <p14:creationId xmlns:p14="http://schemas.microsoft.com/office/powerpoint/2010/main" val="326423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C86DC66E-F965-47D8-A988-5965DC1F47FF}"/>
              </a:ext>
            </a:extLst>
          </p:cNvPr>
          <p:cNvSpPr>
            <a:spLocks noGrp="1"/>
          </p:cNvSpPr>
          <p:nvPr>
            <p:ph type="ctrTitle"/>
          </p:nvPr>
        </p:nvSpPr>
        <p:spPr>
          <a:xfrm>
            <a:off x="189756" y="2636913"/>
            <a:ext cx="8640960" cy="1440160"/>
          </a:xfrm>
        </p:spPr>
        <p:txBody>
          <a:bodyPr/>
          <a:lstStyle/>
          <a:p>
            <a:pPr algn="ctr"/>
            <a:r>
              <a:rPr lang="tr-TR" sz="4400" dirty="0"/>
              <a:t>EN GEÇ </a:t>
            </a:r>
            <a:br>
              <a:rPr lang="tr-TR" sz="4400" dirty="0"/>
            </a:br>
            <a:r>
              <a:rPr lang="tr-TR" sz="4400" dirty="0"/>
              <a:t>13 EYLÜL 2021 PAZARTESİ GÜNÜ</a:t>
            </a:r>
          </a:p>
        </p:txBody>
      </p:sp>
      <p:sp>
        <p:nvSpPr>
          <p:cNvPr id="4" name="Dikdörtgen 3">
            <a:extLst>
              <a:ext uri="{FF2B5EF4-FFF2-40B4-BE49-F238E27FC236}">
                <a16:creationId xmlns:a16="http://schemas.microsoft.com/office/drawing/2014/main" id="{EDF9278B-4DBB-4876-AF77-29B728F91B38}"/>
              </a:ext>
            </a:extLst>
          </p:cNvPr>
          <p:cNvSpPr/>
          <p:nvPr/>
        </p:nvSpPr>
        <p:spPr>
          <a:xfrm>
            <a:off x="94877" y="10359"/>
            <a:ext cx="11999069"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3200" b="1" dirty="0">
                <a:latin typeface="Times New Roman" panose="02020603050405020304" pitchFamily="18" charset="0"/>
                <a:cs typeface="Times New Roman" panose="02020603050405020304" pitchFamily="18" charset="0"/>
              </a:rPr>
              <a:t>ÖĞRENCİLERE, İŞ SAĞLIĞI VE GÜVENLİĞİ EĞİTİMLERİNİN VERİLMESİ İLE İŞ YERİNDE COVİD-19 İÇİN ALINACAK ÖNLEMLER BROŞÜRÜNÜN ÖĞRENCİLERE DAĞITILMASI, SINAVLARIN YAPILMASI VE BÜTÜN BELGELERİN OKUL YÖNETİMİNE TESLİMİ  </a:t>
            </a:r>
            <a:endParaRPr lang="tr-TR"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15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ctrTitle"/>
          </p:nvPr>
        </p:nvSpPr>
        <p:spPr>
          <a:xfrm>
            <a:off x="-25997" y="2566954"/>
            <a:ext cx="8902724" cy="1504480"/>
          </a:xfrm>
        </p:spPr>
        <p:txBody>
          <a:bodyPr/>
          <a:lstStyle/>
          <a:p>
            <a:pPr algn="ctr" defTabSz="914400">
              <a:spcBef>
                <a:spcPts val="0"/>
              </a:spcBef>
            </a:pPr>
            <a:r>
              <a:rPr lang="tr-TR" sz="3200" b="1" dirty="0"/>
              <a:t>İşletmelerde Mesleki Eğitim Öğrencilerin, İşe Giriş Sağlık Raporunun Aldırılması ve idareye teslim tarihinin belirlenmesi</a:t>
            </a:r>
          </a:p>
        </p:txBody>
      </p:sp>
      <p:sp>
        <p:nvSpPr>
          <p:cNvPr id="9" name="Alt Başlık 8"/>
          <p:cNvSpPr>
            <a:spLocks noGrp="1"/>
          </p:cNvSpPr>
          <p:nvPr>
            <p:ph type="subTitle" idx="1"/>
          </p:nvPr>
        </p:nvSpPr>
        <p:spPr>
          <a:xfrm>
            <a:off x="2422004" y="620689"/>
            <a:ext cx="7174803" cy="1780138"/>
          </a:xfrm>
        </p:spPr>
        <p:txBody>
          <a:bodyPr>
            <a:normAutofit fontScale="92500"/>
          </a:bodyPr>
          <a:lstStyle/>
          <a:p>
            <a:pPr algn="ctr"/>
            <a:r>
              <a:rPr lang="tr-TR" sz="5400" dirty="0"/>
              <a:t>EDREMİT MESLEKİ VE TEKNİK ANADOLU LİSESİ</a:t>
            </a:r>
          </a:p>
          <a:p>
            <a:pPr marL="0" indent="0" algn="ctr">
              <a:buNone/>
            </a:pPr>
            <a:endParaRPr lang="tr-TR" sz="5400" dirty="0"/>
          </a:p>
        </p:txBody>
      </p:sp>
      <p:graphicFrame>
        <p:nvGraphicFramePr>
          <p:cNvPr id="4" name="Diyagram 3"/>
          <p:cNvGraphicFramePr/>
          <p:nvPr/>
        </p:nvGraphicFramePr>
        <p:xfrm>
          <a:off x="2629" y="60000"/>
          <a:ext cx="4329233" cy="2936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803334" y="260648"/>
            <a:ext cx="2232507" cy="2140179"/>
          </a:xfrm>
          <a:prstGeom prst="rect">
            <a:avLst/>
          </a:prstGeom>
        </p:spPr>
      </p:pic>
      <p:sp>
        <p:nvSpPr>
          <p:cNvPr id="2" name="Dikdörtgen 1">
            <a:extLst>
              <a:ext uri="{FF2B5EF4-FFF2-40B4-BE49-F238E27FC236}">
                <a16:creationId xmlns:a16="http://schemas.microsoft.com/office/drawing/2014/main" id="{44E4BCF7-9C03-4A33-8EF3-220E721B4F04}"/>
              </a:ext>
            </a:extLst>
          </p:cNvPr>
          <p:cNvSpPr/>
          <p:nvPr/>
        </p:nvSpPr>
        <p:spPr>
          <a:xfrm>
            <a:off x="9661121" y="2566954"/>
            <a:ext cx="2031325" cy="1754326"/>
          </a:xfrm>
          <a:prstGeom prst="rect">
            <a:avLst/>
          </a:prstGeom>
        </p:spPr>
        <p:txBody>
          <a:bodyPr wrap="none">
            <a:spAutoFit/>
          </a:bodyPr>
          <a:lstStyle/>
          <a:p>
            <a:r>
              <a:rPr lang="tr-TR" sz="5400" b="1" dirty="0">
                <a:effectLst>
                  <a:outerShdw blurRad="50800" dist="25400" dir="2700000" algn="br">
                    <a:srgbClr val="626817">
                      <a:alpha val="50000"/>
                      <a:lumMod val="50000"/>
                    </a:srgbClr>
                  </a:outerShdw>
                </a:effectLst>
                <a:latin typeface="Arial Black" panose="020B0A04020102020204" pitchFamily="34" charset="0"/>
              </a:rPr>
              <a:t>2021</a:t>
            </a:r>
          </a:p>
          <a:p>
            <a:r>
              <a:rPr lang="tr-TR" sz="5400" b="1" dirty="0">
                <a:effectLst>
                  <a:outerShdw blurRad="50800" dist="25400" dir="2700000" algn="br">
                    <a:srgbClr val="626817">
                      <a:alpha val="50000"/>
                      <a:lumMod val="50000"/>
                    </a:srgbClr>
                  </a:outerShdw>
                </a:effectLst>
                <a:latin typeface="Arial Black" panose="020B0A04020102020204" pitchFamily="34" charset="0"/>
              </a:rPr>
              <a:t>2022</a:t>
            </a:r>
            <a:endParaRPr lang="tr-TR" sz="5400" dirty="0"/>
          </a:p>
        </p:txBody>
      </p:sp>
    </p:spTree>
    <p:extLst>
      <p:ext uri="{BB962C8B-B14F-4D97-AF65-F5344CB8AC3E}">
        <p14:creationId xmlns:p14="http://schemas.microsoft.com/office/powerpoint/2010/main" val="27743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4F9EBB-10D0-4676-9E55-880B1A6D0289}"/>
              </a:ext>
            </a:extLst>
          </p:cNvPr>
          <p:cNvSpPr>
            <a:spLocks noGrp="1"/>
          </p:cNvSpPr>
          <p:nvPr>
            <p:ph type="title"/>
          </p:nvPr>
        </p:nvSpPr>
        <p:spPr>
          <a:xfrm>
            <a:off x="333772" y="764704"/>
            <a:ext cx="9611357" cy="1080938"/>
          </a:xfrm>
        </p:spPr>
        <p:txBody>
          <a:bodyPr>
            <a:normAutofit/>
          </a:bodyPr>
          <a:lstStyle/>
          <a:p>
            <a:r>
              <a:rPr lang="tr-TR" sz="4400" b="1" dirty="0"/>
              <a:t>İŞE GİRİŞ SAĞLIK RAPORU NEDİR?</a:t>
            </a:r>
          </a:p>
        </p:txBody>
      </p:sp>
      <p:sp>
        <p:nvSpPr>
          <p:cNvPr id="3" name="İçerik Yer Tutucusu 2">
            <a:extLst>
              <a:ext uri="{FF2B5EF4-FFF2-40B4-BE49-F238E27FC236}">
                <a16:creationId xmlns:a16="http://schemas.microsoft.com/office/drawing/2014/main" id="{FE6AA436-F586-4920-B5F9-B4FA626D9597}"/>
              </a:ext>
            </a:extLst>
          </p:cNvPr>
          <p:cNvSpPr>
            <a:spLocks noGrp="1"/>
          </p:cNvSpPr>
          <p:nvPr>
            <p:ph idx="1"/>
          </p:nvPr>
        </p:nvSpPr>
        <p:spPr>
          <a:xfrm>
            <a:off x="153752" y="2348880"/>
            <a:ext cx="11881320" cy="4248472"/>
          </a:xfrm>
        </p:spPr>
        <p:txBody>
          <a:bodyPr>
            <a:normAutofit fontScale="77500" lnSpcReduction="20000"/>
          </a:bodyPr>
          <a:lstStyle/>
          <a:p>
            <a:pPr>
              <a:lnSpc>
                <a:spcPct val="110000"/>
              </a:lnSpc>
              <a:spcAft>
                <a:spcPts val="3600"/>
              </a:spcAft>
            </a:pPr>
            <a:r>
              <a:rPr lang="tr-TR" sz="6000" dirty="0">
                <a:effectLst/>
                <a:latin typeface="Times New Roman" panose="02020603050405020304" pitchFamily="18" charset="0"/>
                <a:ea typeface="Times New Roman" panose="02020603050405020304" pitchFamily="18" charset="0"/>
              </a:rPr>
              <a:t>İşe giriş raporu, </a:t>
            </a:r>
            <a:r>
              <a:rPr lang="tr-TR" sz="6000" b="1"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6331 sayılı İş Sağlığı ve Güvenliği Kanunu gereğince</a:t>
            </a:r>
            <a:r>
              <a:rPr lang="tr-TR" sz="6000" b="1" dirty="0">
                <a:effectLst/>
                <a:latin typeface="Times New Roman" panose="02020603050405020304" pitchFamily="18" charset="0"/>
                <a:ea typeface="Times New Roman" panose="02020603050405020304" pitchFamily="18" charset="0"/>
              </a:rPr>
              <a:t>,</a:t>
            </a:r>
            <a:r>
              <a:rPr lang="tr-TR" sz="6000" dirty="0">
                <a:effectLst/>
                <a:latin typeface="Times New Roman" panose="02020603050405020304" pitchFamily="18" charset="0"/>
                <a:ea typeface="Times New Roman" panose="02020603050405020304" pitchFamily="18" charset="0"/>
              </a:rPr>
              <a:t> işe yeni başlayanlara kanun ve yönetmeliklere göre </a:t>
            </a:r>
            <a:r>
              <a:rPr lang="tr-TR" sz="6000" b="1" dirty="0">
                <a:effectLst/>
                <a:latin typeface="Times New Roman" panose="02020603050405020304" pitchFamily="18" charset="0"/>
                <a:ea typeface="Times New Roman" panose="02020603050405020304" pitchFamily="18" charset="0"/>
              </a:rPr>
              <a:t>işyeri hekimleri </a:t>
            </a:r>
            <a:r>
              <a:rPr lang="tr-TR" sz="6000" dirty="0">
                <a:effectLst/>
                <a:latin typeface="Times New Roman" panose="02020603050405020304" pitchFamily="18" charset="0"/>
                <a:ea typeface="Times New Roman" panose="02020603050405020304" pitchFamily="18" charset="0"/>
              </a:rPr>
              <a:t>tarafından verilen rapordur. </a:t>
            </a:r>
            <a:r>
              <a:rPr lang="tr-TR" sz="6000" b="1" u="sng"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İşe giriş sağlık raporu staj yapan kişileri de kapsamaktadır.</a:t>
            </a:r>
          </a:p>
        </p:txBody>
      </p:sp>
    </p:spTree>
    <p:extLst>
      <p:ext uri="{BB962C8B-B14F-4D97-AF65-F5344CB8AC3E}">
        <p14:creationId xmlns:p14="http://schemas.microsoft.com/office/powerpoint/2010/main" val="271331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4F9EBB-10D0-4676-9E55-880B1A6D0289}"/>
              </a:ext>
            </a:extLst>
          </p:cNvPr>
          <p:cNvSpPr>
            <a:spLocks noGrp="1"/>
          </p:cNvSpPr>
          <p:nvPr>
            <p:ph type="title"/>
          </p:nvPr>
        </p:nvSpPr>
        <p:spPr>
          <a:xfrm>
            <a:off x="333772" y="764704"/>
            <a:ext cx="9611357" cy="1080938"/>
          </a:xfrm>
        </p:spPr>
        <p:txBody>
          <a:bodyPr>
            <a:normAutofit/>
          </a:bodyPr>
          <a:lstStyle/>
          <a:p>
            <a:r>
              <a:rPr lang="tr-TR" sz="4400" dirty="0">
                <a:effectLst/>
                <a:latin typeface="Times New Roman" panose="02020603050405020304" pitchFamily="18" charset="0"/>
                <a:ea typeface="Times New Roman" panose="02020603050405020304" pitchFamily="18" charset="0"/>
              </a:rPr>
              <a:t>İşe Giriş Raporu Neden İsteniyor?</a:t>
            </a:r>
            <a:endParaRPr lang="tr-TR" sz="4400" b="1" dirty="0"/>
          </a:p>
        </p:txBody>
      </p:sp>
      <p:sp>
        <p:nvSpPr>
          <p:cNvPr id="3" name="İçerik Yer Tutucusu 2">
            <a:extLst>
              <a:ext uri="{FF2B5EF4-FFF2-40B4-BE49-F238E27FC236}">
                <a16:creationId xmlns:a16="http://schemas.microsoft.com/office/drawing/2014/main" id="{FE6AA436-F586-4920-B5F9-B4FA626D9597}"/>
              </a:ext>
            </a:extLst>
          </p:cNvPr>
          <p:cNvSpPr>
            <a:spLocks noGrp="1"/>
          </p:cNvSpPr>
          <p:nvPr>
            <p:ph idx="1"/>
          </p:nvPr>
        </p:nvSpPr>
        <p:spPr>
          <a:xfrm>
            <a:off x="153752" y="2348880"/>
            <a:ext cx="11881320" cy="4248472"/>
          </a:xfrm>
        </p:spPr>
        <p:txBody>
          <a:bodyPr>
            <a:normAutofit fontScale="92500" lnSpcReduction="20000"/>
          </a:bodyPr>
          <a:lstStyle/>
          <a:p>
            <a:pPr>
              <a:lnSpc>
                <a:spcPct val="110000"/>
              </a:lnSpc>
              <a:spcAft>
                <a:spcPts val="3600"/>
              </a:spcAft>
            </a:pPr>
            <a:r>
              <a:rPr lang="tr-TR" sz="6000" dirty="0">
                <a:effectLst/>
                <a:latin typeface="Times New Roman" panose="02020603050405020304" pitchFamily="18" charset="0"/>
                <a:ea typeface="Times New Roman" panose="02020603050405020304" pitchFamily="18" charset="0"/>
              </a:rPr>
              <a:t>Yeni iş kanununa göre</a:t>
            </a:r>
            <a:r>
              <a:rPr lang="tr-TR" sz="6000" b="1" dirty="0">
                <a:effectLst/>
                <a:latin typeface="Times New Roman" panose="02020603050405020304" pitchFamily="18" charset="0"/>
                <a:ea typeface="Times New Roman" panose="02020603050405020304" pitchFamily="18" charset="0"/>
              </a:rPr>
              <a:t> </a:t>
            </a:r>
            <a:r>
              <a:rPr lang="tr-TR" sz="6000" b="1" dirty="0">
                <a:solidFill>
                  <a:srgbClr val="FFFF00"/>
                </a:solidFill>
                <a:effectLst/>
                <a:latin typeface="Times New Roman" panose="02020603050405020304" pitchFamily="18" charset="0"/>
                <a:ea typeface="Times New Roman" panose="02020603050405020304" pitchFamily="18" charset="0"/>
              </a:rPr>
              <a:t>o iş yerinde yapacağınız belirli bir iş için, işe uygunluğunuzu belgeleyecek</a:t>
            </a:r>
            <a:r>
              <a:rPr lang="tr-TR" sz="6000" dirty="0">
                <a:solidFill>
                  <a:srgbClr val="FFFF00"/>
                </a:solidFill>
                <a:effectLst/>
                <a:latin typeface="Times New Roman" panose="02020603050405020304" pitchFamily="18" charset="0"/>
                <a:ea typeface="Times New Roman" panose="02020603050405020304" pitchFamily="18" charset="0"/>
              </a:rPr>
              <a:t> </a:t>
            </a:r>
            <a:r>
              <a:rPr lang="tr-TR" sz="6000" dirty="0">
                <a:effectLst/>
                <a:latin typeface="Times New Roman" panose="02020603050405020304" pitchFamily="18" charset="0"/>
                <a:ea typeface="Times New Roman" panose="02020603050405020304" pitchFamily="18" charset="0"/>
              </a:rPr>
              <a:t>bir ” </a:t>
            </a:r>
            <a:r>
              <a:rPr lang="tr-TR" sz="6000" b="1" dirty="0">
                <a:solidFill>
                  <a:srgbClr val="FFFF00"/>
                </a:solidFill>
                <a:effectLst/>
                <a:latin typeface="Times New Roman" panose="02020603050405020304" pitchFamily="18" charset="0"/>
                <a:ea typeface="Times New Roman" panose="02020603050405020304" pitchFamily="18" charset="0"/>
              </a:rPr>
              <a:t>işe giriş sağlık raporu</a:t>
            </a:r>
            <a:r>
              <a:rPr lang="tr-TR" sz="6000" dirty="0">
                <a:effectLst/>
                <a:latin typeface="Times New Roman" panose="02020603050405020304" pitchFamily="18" charset="0"/>
                <a:ea typeface="Times New Roman" panose="02020603050405020304" pitchFamily="18" charset="0"/>
              </a:rPr>
              <a:t>” ibraz etmeniz gerekmektedir. </a:t>
            </a:r>
            <a:endParaRPr lang="tr-TR" sz="60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310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4F9EBB-10D0-4676-9E55-880B1A6D0289}"/>
              </a:ext>
            </a:extLst>
          </p:cNvPr>
          <p:cNvSpPr>
            <a:spLocks noGrp="1"/>
          </p:cNvSpPr>
          <p:nvPr>
            <p:ph type="title"/>
          </p:nvPr>
        </p:nvSpPr>
        <p:spPr>
          <a:xfrm>
            <a:off x="333772" y="764704"/>
            <a:ext cx="9611357" cy="1080938"/>
          </a:xfrm>
        </p:spPr>
        <p:txBody>
          <a:bodyPr>
            <a:normAutofit/>
          </a:bodyPr>
          <a:lstStyle/>
          <a:p>
            <a:r>
              <a:rPr lang="tr-TR" sz="4400" b="1" dirty="0">
                <a:effectLst/>
                <a:latin typeface="Arial" panose="020B0604020202020204" pitchFamily="34" charset="0"/>
                <a:ea typeface="Times New Roman" panose="02020603050405020304" pitchFamily="18" charset="0"/>
              </a:rPr>
              <a:t>İşe Giriş Raporu Ne Zaman İstenir?</a:t>
            </a:r>
          </a:p>
        </p:txBody>
      </p:sp>
      <p:sp>
        <p:nvSpPr>
          <p:cNvPr id="3" name="İçerik Yer Tutucusu 2">
            <a:extLst>
              <a:ext uri="{FF2B5EF4-FFF2-40B4-BE49-F238E27FC236}">
                <a16:creationId xmlns:a16="http://schemas.microsoft.com/office/drawing/2014/main" id="{FE6AA436-F586-4920-B5F9-B4FA626D9597}"/>
              </a:ext>
            </a:extLst>
          </p:cNvPr>
          <p:cNvSpPr>
            <a:spLocks noGrp="1"/>
          </p:cNvSpPr>
          <p:nvPr>
            <p:ph idx="1"/>
          </p:nvPr>
        </p:nvSpPr>
        <p:spPr>
          <a:xfrm>
            <a:off x="153752" y="2348880"/>
            <a:ext cx="11881320" cy="4509120"/>
          </a:xfrm>
        </p:spPr>
        <p:txBody>
          <a:bodyPr>
            <a:normAutofit fontScale="77500" lnSpcReduction="20000"/>
          </a:bodyPr>
          <a:lstStyle/>
          <a:p>
            <a:pPr marL="742950" indent="-742950">
              <a:spcAft>
                <a:spcPts val="3600"/>
              </a:spcAft>
              <a:buFont typeface="+mj-lt"/>
              <a:buAutoNum type="arabicPeriod"/>
            </a:pPr>
            <a:r>
              <a:rPr lang="tr-TR" sz="4400" dirty="0">
                <a:effectLst/>
                <a:latin typeface="Times New Roman" panose="02020603050405020304" pitchFamily="18" charset="0"/>
                <a:ea typeface="Times New Roman" panose="02020603050405020304" pitchFamily="18" charset="0"/>
              </a:rPr>
              <a:t>İşe girişlerinde.</a:t>
            </a:r>
          </a:p>
          <a:p>
            <a:pPr marL="742950" indent="-742950">
              <a:spcAft>
                <a:spcPts val="3600"/>
              </a:spcAft>
              <a:buFont typeface="+mj-lt"/>
              <a:buAutoNum type="arabicPeriod"/>
            </a:pPr>
            <a:r>
              <a:rPr lang="tr-TR" sz="4400" dirty="0">
                <a:effectLst/>
                <a:latin typeface="Times New Roman" panose="02020603050405020304" pitchFamily="18" charset="0"/>
                <a:ea typeface="Times New Roman" panose="02020603050405020304" pitchFamily="18" charset="0"/>
              </a:rPr>
              <a:t>İş değişikliğinde.</a:t>
            </a:r>
          </a:p>
          <a:p>
            <a:pPr marL="742950" indent="-742950">
              <a:spcAft>
                <a:spcPts val="3600"/>
              </a:spcAft>
              <a:buFont typeface="+mj-lt"/>
              <a:buAutoNum type="arabicPeriod"/>
            </a:pPr>
            <a:r>
              <a:rPr lang="tr-TR" sz="4400" dirty="0">
                <a:effectLst/>
                <a:latin typeface="Times New Roman" panose="02020603050405020304" pitchFamily="18" charset="0"/>
                <a:ea typeface="Times New Roman" panose="02020603050405020304" pitchFamily="18" charset="0"/>
              </a:rPr>
              <a:t>İş kazası, meslek hastalığı veya sağlık nedeniyle tekrarlanan işten uzaklaşmalarından sonra işe dönüşlerinde talep etmeleri hâlinde.</a:t>
            </a:r>
          </a:p>
          <a:p>
            <a:pPr marL="742950" indent="-742950">
              <a:spcAft>
                <a:spcPts val="3600"/>
              </a:spcAft>
              <a:buFont typeface="+mj-lt"/>
              <a:buAutoNum type="arabicPeriod"/>
            </a:pPr>
            <a:r>
              <a:rPr lang="tr-TR" sz="4400" dirty="0">
                <a:effectLst/>
                <a:latin typeface="Times New Roman" panose="02020603050405020304" pitchFamily="18" charset="0"/>
                <a:ea typeface="Times New Roman" panose="02020603050405020304" pitchFamily="18" charset="0"/>
              </a:rPr>
              <a:t>İşin devamı süresince, çalışanın ve işin niteliği ile işyerinin tehlike sınıfına göre Bakanlıkça belirlenen düzenli aralıklarla.</a:t>
            </a:r>
            <a:endParaRPr lang="tr-TR"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450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4F9EBB-10D0-4676-9E55-880B1A6D0289}"/>
              </a:ext>
            </a:extLst>
          </p:cNvPr>
          <p:cNvSpPr>
            <a:spLocks noGrp="1"/>
          </p:cNvSpPr>
          <p:nvPr>
            <p:ph type="title"/>
          </p:nvPr>
        </p:nvSpPr>
        <p:spPr>
          <a:xfrm>
            <a:off x="333772" y="764704"/>
            <a:ext cx="9611357" cy="1080938"/>
          </a:xfrm>
        </p:spPr>
        <p:txBody>
          <a:bodyPr>
            <a:noAutofit/>
          </a:bodyPr>
          <a:lstStyle/>
          <a:p>
            <a:pPr algn="ctr"/>
            <a:r>
              <a:rPr lang="tr-TR" sz="3600" b="1" dirty="0">
                <a:latin typeface="Arial" panose="020B0604020202020204" pitchFamily="34" charset="0"/>
              </a:rPr>
              <a:t>İŞ İÇİN SAĞLIK RAPORU OLMADAN İŞE BAŞLANILAMAZ MI?</a:t>
            </a:r>
          </a:p>
        </p:txBody>
      </p:sp>
      <p:sp>
        <p:nvSpPr>
          <p:cNvPr id="3" name="İçerik Yer Tutucusu 2">
            <a:extLst>
              <a:ext uri="{FF2B5EF4-FFF2-40B4-BE49-F238E27FC236}">
                <a16:creationId xmlns:a16="http://schemas.microsoft.com/office/drawing/2014/main" id="{FE6AA436-F586-4920-B5F9-B4FA626D9597}"/>
              </a:ext>
            </a:extLst>
          </p:cNvPr>
          <p:cNvSpPr>
            <a:spLocks noGrp="1"/>
          </p:cNvSpPr>
          <p:nvPr>
            <p:ph idx="1"/>
          </p:nvPr>
        </p:nvSpPr>
        <p:spPr>
          <a:xfrm>
            <a:off x="153752" y="2348880"/>
            <a:ext cx="11881320" cy="4509120"/>
          </a:xfrm>
        </p:spPr>
        <p:txBody>
          <a:bodyPr>
            <a:normAutofit/>
          </a:bodyPr>
          <a:lstStyle/>
          <a:p>
            <a:pPr marL="0" indent="0">
              <a:spcAft>
                <a:spcPts val="3600"/>
              </a:spcAft>
              <a:buNone/>
            </a:pPr>
            <a:r>
              <a:rPr lang="tr-TR" sz="6000" b="1" u="sng" dirty="0">
                <a:solidFill>
                  <a:srgbClr val="FFFF00"/>
                </a:solidFill>
                <a:effectLst/>
                <a:latin typeface="Times New Roman" panose="02020603050405020304" pitchFamily="18" charset="0"/>
                <a:ea typeface="Times New Roman" panose="02020603050405020304" pitchFamily="18" charset="0"/>
              </a:rPr>
              <a:t>Tehlikeli ve çok tehlikeli sınıfta </a:t>
            </a:r>
            <a:r>
              <a:rPr lang="tr-TR" sz="6000" dirty="0">
                <a:effectLst/>
                <a:latin typeface="Times New Roman" panose="02020603050405020304" pitchFamily="18" charset="0"/>
                <a:ea typeface="Times New Roman" panose="02020603050405020304" pitchFamily="18" charset="0"/>
              </a:rPr>
              <a:t>yer alan işlerde çalışacaklar, yapacakları işe uygun olduklarını belirten sağlık raporu olmadan işe başlatılamaz.</a:t>
            </a:r>
            <a:endParaRPr lang="tr-TR" sz="11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909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4F9EBB-10D0-4676-9E55-880B1A6D0289}"/>
              </a:ext>
            </a:extLst>
          </p:cNvPr>
          <p:cNvSpPr>
            <a:spLocks noGrp="1"/>
          </p:cNvSpPr>
          <p:nvPr>
            <p:ph type="title"/>
          </p:nvPr>
        </p:nvSpPr>
        <p:spPr>
          <a:xfrm>
            <a:off x="333772" y="764704"/>
            <a:ext cx="9611357" cy="1080938"/>
          </a:xfrm>
        </p:spPr>
        <p:txBody>
          <a:bodyPr>
            <a:noAutofit/>
          </a:bodyPr>
          <a:lstStyle/>
          <a:p>
            <a:pPr algn="ctr"/>
            <a:r>
              <a:rPr lang="tr-TR" sz="3600" b="1" dirty="0">
                <a:latin typeface="Arial" panose="020B0604020202020204" pitchFamily="34" charset="0"/>
              </a:rPr>
              <a:t>BÖLÜMLERİN TEKLİKE SINIFLARI</a:t>
            </a:r>
          </a:p>
        </p:txBody>
      </p:sp>
      <p:graphicFrame>
        <p:nvGraphicFramePr>
          <p:cNvPr id="4" name="Tablo 4">
            <a:extLst>
              <a:ext uri="{FF2B5EF4-FFF2-40B4-BE49-F238E27FC236}">
                <a16:creationId xmlns:a16="http://schemas.microsoft.com/office/drawing/2014/main" id="{6D17BE45-03B7-476F-B15E-2A9D78648E38}"/>
              </a:ext>
            </a:extLst>
          </p:cNvPr>
          <p:cNvGraphicFramePr>
            <a:graphicFrameLocks noGrp="1"/>
          </p:cNvGraphicFramePr>
          <p:nvPr>
            <p:ph idx="1"/>
            <p:extLst>
              <p:ext uri="{D42A27DB-BD31-4B8C-83A1-F6EECF244321}">
                <p14:modId xmlns:p14="http://schemas.microsoft.com/office/powerpoint/2010/main" val="4248398588"/>
              </p:ext>
            </p:extLst>
          </p:nvPr>
        </p:nvGraphicFramePr>
        <p:xfrm>
          <a:off x="189756" y="2336800"/>
          <a:ext cx="11881320" cy="4260552"/>
        </p:xfrm>
        <a:graphic>
          <a:graphicData uri="http://schemas.openxmlformats.org/drawingml/2006/table">
            <a:tbl>
              <a:tblPr firstRow="1" bandRow="1">
                <a:tableStyleId>{5C22544A-7EE6-4342-B048-85BDC9FD1C3A}</a:tableStyleId>
              </a:tblPr>
              <a:tblGrid>
                <a:gridCol w="5534776">
                  <a:extLst>
                    <a:ext uri="{9D8B030D-6E8A-4147-A177-3AD203B41FA5}">
                      <a16:colId xmlns:a16="http://schemas.microsoft.com/office/drawing/2014/main" val="4095985545"/>
                    </a:ext>
                  </a:extLst>
                </a:gridCol>
                <a:gridCol w="6346544">
                  <a:extLst>
                    <a:ext uri="{9D8B030D-6E8A-4147-A177-3AD203B41FA5}">
                      <a16:colId xmlns:a16="http://schemas.microsoft.com/office/drawing/2014/main" val="2556968392"/>
                    </a:ext>
                  </a:extLst>
                </a:gridCol>
              </a:tblGrid>
              <a:tr h="731289">
                <a:tc>
                  <a:txBody>
                    <a:bodyPr/>
                    <a:lstStyle/>
                    <a:p>
                      <a:pPr algn="ctr"/>
                      <a:r>
                        <a:rPr lang="tr-TR" sz="4000" dirty="0"/>
                        <a:t>TEHLİKELİ</a:t>
                      </a:r>
                    </a:p>
                  </a:txBody>
                  <a:tcPr/>
                </a:tc>
                <a:tc>
                  <a:txBody>
                    <a:bodyPr/>
                    <a:lstStyle/>
                    <a:p>
                      <a:pPr algn="ctr"/>
                      <a:r>
                        <a:rPr lang="tr-TR" sz="4000" dirty="0"/>
                        <a:t>ÇOK TEHLİKELİ</a:t>
                      </a:r>
                    </a:p>
                  </a:txBody>
                  <a:tcPr/>
                </a:tc>
                <a:extLst>
                  <a:ext uri="{0D108BD9-81ED-4DB2-BD59-A6C34878D82A}">
                    <a16:rowId xmlns:a16="http://schemas.microsoft.com/office/drawing/2014/main" val="3212437017"/>
                  </a:ext>
                </a:extLst>
              </a:tr>
              <a:tr h="3529263">
                <a:tc>
                  <a:txBody>
                    <a:bodyPr/>
                    <a:lstStyle/>
                    <a:p>
                      <a:pPr marL="742950" indent="-742950">
                        <a:buFont typeface="+mj-lt"/>
                        <a:buAutoNum type="arabicPeriod"/>
                      </a:pPr>
                      <a:r>
                        <a:rPr lang="tr-TR" sz="3600" dirty="0"/>
                        <a:t>BİLİŞİM</a:t>
                      </a:r>
                    </a:p>
                    <a:p>
                      <a:pPr marL="742950" indent="-742950">
                        <a:buFont typeface="+mj-lt"/>
                        <a:buAutoNum type="arabicPeriod"/>
                      </a:pPr>
                      <a:r>
                        <a:rPr lang="tr-TR" sz="3600" dirty="0"/>
                        <a:t>GIDA</a:t>
                      </a:r>
                    </a:p>
                    <a:p>
                      <a:pPr marL="742950" indent="-742950">
                        <a:buFont typeface="+mj-lt"/>
                        <a:buAutoNum type="arabicPeriod"/>
                      </a:pPr>
                      <a:r>
                        <a:rPr lang="tr-TR" sz="3600" dirty="0"/>
                        <a:t>GRAFİK VE FOTOĞRAF</a:t>
                      </a:r>
                    </a:p>
                  </a:txBody>
                  <a:tcPr/>
                </a:tc>
                <a:tc>
                  <a:txBody>
                    <a:bodyPr/>
                    <a:lstStyle/>
                    <a:p>
                      <a:pPr marL="742950" indent="-742950">
                        <a:buFont typeface="+mj-lt"/>
                        <a:buAutoNum type="arabicPeriod"/>
                      </a:pPr>
                      <a:r>
                        <a:rPr lang="tr-TR" sz="3600" dirty="0"/>
                        <a:t>ELEKTRİK-ELEKTRONİK</a:t>
                      </a:r>
                    </a:p>
                    <a:p>
                      <a:pPr marL="742950" indent="-742950">
                        <a:buFont typeface="+mj-lt"/>
                        <a:buAutoNum type="arabicPeriod"/>
                      </a:pPr>
                      <a:r>
                        <a:rPr lang="tr-TR" sz="3600" dirty="0"/>
                        <a:t>MAKİNA</a:t>
                      </a:r>
                    </a:p>
                    <a:p>
                      <a:pPr marL="742950" indent="-742950">
                        <a:buFont typeface="+mj-lt"/>
                        <a:buAutoNum type="arabicPeriod"/>
                      </a:pPr>
                      <a:r>
                        <a:rPr lang="tr-TR" sz="3600" dirty="0"/>
                        <a:t>METAL</a:t>
                      </a:r>
                    </a:p>
                    <a:p>
                      <a:pPr marL="742950" indent="-742950">
                        <a:buFont typeface="+mj-lt"/>
                        <a:buAutoNum type="arabicPeriod"/>
                      </a:pPr>
                      <a:r>
                        <a:rPr lang="tr-TR" sz="3600" dirty="0"/>
                        <a:t>MOBİLYA VE İÇ MEKAN</a:t>
                      </a:r>
                    </a:p>
                    <a:p>
                      <a:pPr marL="742950" indent="-742950">
                        <a:buFont typeface="+mj-lt"/>
                        <a:buAutoNum type="arabicPeriod"/>
                      </a:pPr>
                      <a:r>
                        <a:rPr lang="tr-TR" sz="3600" dirty="0"/>
                        <a:t>TESİSAT TEKNOLOJİSİ VE İKLİMLENDİRME</a:t>
                      </a:r>
                    </a:p>
                  </a:txBody>
                  <a:tcPr/>
                </a:tc>
                <a:extLst>
                  <a:ext uri="{0D108BD9-81ED-4DB2-BD59-A6C34878D82A}">
                    <a16:rowId xmlns:a16="http://schemas.microsoft.com/office/drawing/2014/main" val="2638489082"/>
                  </a:ext>
                </a:extLst>
              </a:tr>
            </a:tbl>
          </a:graphicData>
        </a:graphic>
      </p:graphicFrame>
    </p:spTree>
    <p:extLst>
      <p:ext uri="{BB962C8B-B14F-4D97-AF65-F5344CB8AC3E}">
        <p14:creationId xmlns:p14="http://schemas.microsoft.com/office/powerpoint/2010/main" val="36248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4F9EBB-10D0-4676-9E55-880B1A6D0289}"/>
              </a:ext>
            </a:extLst>
          </p:cNvPr>
          <p:cNvSpPr>
            <a:spLocks noGrp="1"/>
          </p:cNvSpPr>
          <p:nvPr>
            <p:ph type="title"/>
          </p:nvPr>
        </p:nvSpPr>
        <p:spPr>
          <a:xfrm>
            <a:off x="333772" y="764704"/>
            <a:ext cx="9611357" cy="1080938"/>
          </a:xfrm>
        </p:spPr>
        <p:txBody>
          <a:bodyPr>
            <a:noAutofit/>
          </a:bodyPr>
          <a:lstStyle/>
          <a:p>
            <a:r>
              <a:rPr lang="tr-TR" sz="3600" b="1" dirty="0">
                <a:effectLst/>
                <a:latin typeface="Arial" panose="020B0604020202020204" pitchFamily="34" charset="0"/>
                <a:ea typeface="Times New Roman" panose="02020603050405020304" pitchFamily="18" charset="0"/>
              </a:rPr>
              <a:t>İş Yerinde İş Yeri Hekimimiz Yok, Kanunen De Zorunlu Değilmiş, Ne Yapmalıyım?</a:t>
            </a:r>
          </a:p>
        </p:txBody>
      </p:sp>
      <p:sp>
        <p:nvSpPr>
          <p:cNvPr id="3" name="İçerik Yer Tutucusu 2">
            <a:extLst>
              <a:ext uri="{FF2B5EF4-FFF2-40B4-BE49-F238E27FC236}">
                <a16:creationId xmlns:a16="http://schemas.microsoft.com/office/drawing/2014/main" id="{FE6AA436-F586-4920-B5F9-B4FA626D9597}"/>
              </a:ext>
            </a:extLst>
          </p:cNvPr>
          <p:cNvSpPr>
            <a:spLocks noGrp="1"/>
          </p:cNvSpPr>
          <p:nvPr>
            <p:ph idx="1"/>
          </p:nvPr>
        </p:nvSpPr>
        <p:spPr>
          <a:xfrm>
            <a:off x="153752" y="2348880"/>
            <a:ext cx="11881320" cy="4509120"/>
          </a:xfrm>
        </p:spPr>
        <p:txBody>
          <a:bodyPr>
            <a:normAutofit/>
          </a:bodyPr>
          <a:lstStyle/>
          <a:p>
            <a:pPr marL="0" indent="0">
              <a:spcAft>
                <a:spcPts val="3600"/>
              </a:spcAft>
              <a:buNone/>
            </a:pPr>
            <a:r>
              <a:rPr lang="tr-TR" sz="4000" dirty="0">
                <a:effectLst/>
                <a:latin typeface="Times New Roman" panose="02020603050405020304" pitchFamily="18" charset="0"/>
                <a:ea typeface="Times New Roman" panose="02020603050405020304" pitchFamily="18" charset="0"/>
              </a:rPr>
              <a:t>Kanunen iş yeri hekimi bulundurma zorunluluğu olmayan işyerleri de vardır. Bu iş yerleri az tehlikeli ve çalışan sayısı 50’nin altında olan iş yerleridir. Böyle bir iş yerine başvuru yapıyorsanız, iş yeri hekimi bulundurma zorunluluğu olmayan bu iş yeri de sizden işe giriş raporu isteyecektir. Bunun için Öğrencimiz, </a:t>
            </a:r>
            <a:r>
              <a:rPr lang="tr-TR" sz="4000" b="1" u="sng"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Ortak Sağlık ve Güvenlik Biriminde(OSGB) görevli olan İŞYERİ HEKİMİ </a:t>
            </a:r>
            <a:r>
              <a:rPr lang="tr-TR" sz="4000" b="1" u="sng" dirty="0" err="1">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nden</a:t>
            </a:r>
            <a:r>
              <a:rPr lang="tr-TR" sz="4000" dirty="0">
                <a:effectLst/>
                <a:latin typeface="Times New Roman" panose="02020603050405020304" pitchFamily="18" charset="0"/>
                <a:ea typeface="Times New Roman" panose="02020603050405020304" pitchFamily="18" charset="0"/>
              </a:rPr>
              <a:t> talep etmesi gerekmektedir. </a:t>
            </a:r>
          </a:p>
        </p:txBody>
      </p:sp>
    </p:spTree>
    <p:extLst>
      <p:ext uri="{BB962C8B-B14F-4D97-AF65-F5344CB8AC3E}">
        <p14:creationId xmlns:p14="http://schemas.microsoft.com/office/powerpoint/2010/main" val="201224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5780" y="701130"/>
            <a:ext cx="11449272" cy="1160462"/>
          </a:xfrm>
          <a:no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tr-TR" sz="6000" b="0" dirty="0">
                <a:ln w="0"/>
                <a:effectLst>
                  <a:outerShdw blurRad="38100" dist="19050" dir="2700000" algn="tl" rotWithShape="0">
                    <a:schemeClr val="dk1">
                      <a:alpha val="40000"/>
                    </a:schemeClr>
                  </a:outerShdw>
                </a:effectLst>
              </a:rPr>
              <a:t>İÇERİK</a:t>
            </a:r>
          </a:p>
        </p:txBody>
      </p:sp>
      <p:sp>
        <p:nvSpPr>
          <p:cNvPr id="3" name="İçerik Yer Tutucusu 2"/>
          <p:cNvSpPr>
            <a:spLocks noGrp="1"/>
          </p:cNvSpPr>
          <p:nvPr>
            <p:ph idx="1"/>
          </p:nvPr>
        </p:nvSpPr>
        <p:spPr>
          <a:xfrm>
            <a:off x="117748" y="2060848"/>
            <a:ext cx="11593288" cy="4797152"/>
          </a:xfrm>
          <a:noFill/>
          <a:ln>
            <a:noFill/>
          </a:ln>
        </p:spPr>
        <p:style>
          <a:lnRef idx="1">
            <a:schemeClr val="accent6"/>
          </a:lnRef>
          <a:fillRef idx="2">
            <a:schemeClr val="accent6"/>
          </a:fillRef>
          <a:effectRef idx="1">
            <a:schemeClr val="accent6"/>
          </a:effectRef>
          <a:fontRef idx="minor">
            <a:schemeClr val="dk1"/>
          </a:fontRef>
        </p:style>
        <p:txBody>
          <a:bodyPr>
            <a:noAutofit/>
          </a:bodyPr>
          <a:lstStyle/>
          <a:p>
            <a:pPr marL="742950" indent="-742950">
              <a:buFont typeface="+mj-lt"/>
              <a:buAutoNum type="arabicPeriod" startAt="9"/>
            </a:pPr>
            <a:r>
              <a:rPr lang="tr-TR" sz="4000" b="1" dirty="0">
                <a:solidFill>
                  <a:schemeClr val="tx1"/>
                </a:solidFill>
              </a:rPr>
              <a:t>İşletmelerde Mesleki Eğitim Öğrencilerin, İşe Giriş Sağlık Raporunun Aldırılması ve idareye teslim tarihinin belirlenmesi</a:t>
            </a:r>
          </a:p>
          <a:p>
            <a:pPr marL="742950" indent="-742950">
              <a:buFont typeface="+mj-lt"/>
              <a:buAutoNum type="arabicPeriod" startAt="9"/>
            </a:pPr>
            <a:r>
              <a:rPr lang="tr-TR" sz="4000" b="1" dirty="0">
                <a:solidFill>
                  <a:schemeClr val="tx1"/>
                </a:solidFill>
              </a:rPr>
              <a:t>Usta Öğreticilik Kursları ile ilgili bilgilendirme</a:t>
            </a:r>
          </a:p>
          <a:p>
            <a:pPr marL="742950" indent="-742950">
              <a:buFont typeface="+mj-lt"/>
              <a:buAutoNum type="arabicPeriod" startAt="9"/>
            </a:pPr>
            <a:r>
              <a:rPr lang="tr-TR" sz="4000" b="1" dirty="0">
                <a:solidFill>
                  <a:schemeClr val="tx1"/>
                </a:solidFill>
              </a:rPr>
              <a:t>Dilek ve Temenniler </a:t>
            </a:r>
          </a:p>
          <a:p>
            <a:pPr marL="742950" indent="-742950">
              <a:buFont typeface="+mj-lt"/>
              <a:buAutoNum type="arabicPeriod" startAt="9"/>
            </a:pPr>
            <a:r>
              <a:rPr lang="tr-TR" sz="4000" b="1" dirty="0">
                <a:solidFill>
                  <a:schemeClr val="tx1"/>
                </a:solidFill>
              </a:rPr>
              <a:t>Kapanış.</a:t>
            </a:r>
          </a:p>
          <a:p>
            <a:pPr marL="457200" indent="-457200">
              <a:buFont typeface="+mj-lt"/>
              <a:buAutoNum type="arabicPeriod" startAt="9"/>
            </a:pPr>
            <a:endParaRPr lang="tr-TR" sz="60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407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4F9EBB-10D0-4676-9E55-880B1A6D0289}"/>
              </a:ext>
            </a:extLst>
          </p:cNvPr>
          <p:cNvSpPr>
            <a:spLocks noGrp="1"/>
          </p:cNvSpPr>
          <p:nvPr>
            <p:ph type="title"/>
          </p:nvPr>
        </p:nvSpPr>
        <p:spPr>
          <a:xfrm>
            <a:off x="333772" y="764704"/>
            <a:ext cx="9611357" cy="1080938"/>
          </a:xfrm>
        </p:spPr>
        <p:txBody>
          <a:bodyPr>
            <a:noAutofit/>
          </a:bodyPr>
          <a:lstStyle/>
          <a:p>
            <a:r>
              <a:rPr lang="tr-TR" sz="3600" b="1" dirty="0">
                <a:latin typeface="Arial" panose="020B0604020202020204" pitchFamily="34" charset="0"/>
                <a:ea typeface="Times New Roman" panose="02020603050405020304" pitchFamily="18" charset="0"/>
              </a:rPr>
              <a:t>Edremit’te Bulunan OSGB Firmaları</a:t>
            </a:r>
            <a:endParaRPr lang="tr-TR" sz="3600" b="1" dirty="0">
              <a:effectLst/>
              <a:latin typeface="Arial" panose="020B0604020202020204" pitchFamily="34" charset="0"/>
              <a:ea typeface="Times New Roman" panose="02020603050405020304" pitchFamily="18" charset="0"/>
            </a:endParaRPr>
          </a:p>
        </p:txBody>
      </p:sp>
      <p:sp>
        <p:nvSpPr>
          <p:cNvPr id="3" name="İçerik Yer Tutucusu 2">
            <a:extLst>
              <a:ext uri="{FF2B5EF4-FFF2-40B4-BE49-F238E27FC236}">
                <a16:creationId xmlns:a16="http://schemas.microsoft.com/office/drawing/2014/main" id="{FE6AA436-F586-4920-B5F9-B4FA626D9597}"/>
              </a:ext>
            </a:extLst>
          </p:cNvPr>
          <p:cNvSpPr>
            <a:spLocks noGrp="1"/>
          </p:cNvSpPr>
          <p:nvPr>
            <p:ph idx="1"/>
          </p:nvPr>
        </p:nvSpPr>
        <p:spPr>
          <a:xfrm>
            <a:off x="153752" y="2348880"/>
            <a:ext cx="11881320" cy="4509120"/>
          </a:xfrm>
        </p:spPr>
        <p:txBody>
          <a:bodyPr>
            <a:normAutofit fontScale="92500"/>
          </a:bodyPr>
          <a:lstStyle/>
          <a:p>
            <a:pPr marL="742950" indent="-742950">
              <a:spcAft>
                <a:spcPts val="3600"/>
              </a:spcAft>
              <a:buFont typeface="+mj-lt"/>
              <a:buAutoNum type="arabicPeriod"/>
            </a:pPr>
            <a:r>
              <a:rPr lang="tr-TR" sz="3600" b="1" i="0" dirty="0">
                <a:effectLst/>
                <a:latin typeface="Google Sans"/>
              </a:rPr>
              <a:t>Edremit Körfez </a:t>
            </a:r>
            <a:r>
              <a:rPr lang="tr-TR" sz="3600" b="1" dirty="0">
                <a:latin typeface="Google Sans"/>
              </a:rPr>
              <a:t>ORTAK SAĞLIK GÜVENLİK BİRİMİ </a:t>
            </a:r>
            <a:r>
              <a:rPr lang="tr-TR" sz="3600" b="1" i="0" dirty="0">
                <a:effectLst/>
                <a:latin typeface="Google Sans"/>
              </a:rPr>
              <a:t>	(EDREMİT)</a:t>
            </a:r>
          </a:p>
          <a:p>
            <a:pPr marL="742950" indent="-742950">
              <a:spcAft>
                <a:spcPts val="3600"/>
              </a:spcAft>
              <a:buFont typeface="+mj-lt"/>
              <a:buAutoNum type="arabicPeriod"/>
            </a:pPr>
            <a:r>
              <a:rPr lang="tr-TR" sz="3600" b="1" dirty="0">
                <a:latin typeface="Google Sans"/>
              </a:rPr>
              <a:t>SÜREÇ ORTAK SAĞLIK GÜVENLİK BİRİMİ 		(EDREMİT)</a:t>
            </a:r>
          </a:p>
          <a:p>
            <a:pPr marL="742950" indent="-742950">
              <a:spcAft>
                <a:spcPts val="3600"/>
              </a:spcAft>
              <a:buFont typeface="+mj-lt"/>
              <a:buAutoNum type="arabicPeriod"/>
            </a:pPr>
            <a:r>
              <a:rPr lang="tr-TR" sz="3600" b="1" dirty="0">
                <a:latin typeface="Google Sans"/>
              </a:rPr>
              <a:t>ÇABA ORTAK SAĞLIK GÜVENLİK BİRİMİ		(ORGANİZE)</a:t>
            </a:r>
          </a:p>
          <a:p>
            <a:pPr marL="742950" indent="-742950">
              <a:spcAft>
                <a:spcPts val="3600"/>
              </a:spcAft>
              <a:buFont typeface="+mj-lt"/>
              <a:buAutoNum type="arabicPeriod"/>
            </a:pPr>
            <a:r>
              <a:rPr lang="tr-TR" sz="3600" b="1" dirty="0">
                <a:latin typeface="Google Sans"/>
              </a:rPr>
              <a:t>EKİN ORTAK SAĞLIK GÜVENLİK BİRİMİ			(ALTINOLUK)</a:t>
            </a:r>
          </a:p>
          <a:p>
            <a:pPr marL="742950" indent="-742950">
              <a:spcAft>
                <a:spcPts val="3600"/>
              </a:spcAft>
              <a:buFont typeface="+mj-lt"/>
              <a:buAutoNum type="arabicPeriod"/>
            </a:pPr>
            <a:endParaRPr lang="tr-TR" sz="3200" b="0" i="0" dirty="0">
              <a:solidFill>
                <a:srgbClr val="202124"/>
              </a:solidFill>
              <a:effectLst/>
              <a:latin typeface="Google Sans"/>
            </a:endParaRPr>
          </a:p>
        </p:txBody>
      </p:sp>
      <p:sp>
        <p:nvSpPr>
          <p:cNvPr id="4" name="Dikdörtgen 3">
            <a:extLst>
              <a:ext uri="{FF2B5EF4-FFF2-40B4-BE49-F238E27FC236}">
                <a16:creationId xmlns:a16="http://schemas.microsoft.com/office/drawing/2014/main" id="{36915EC8-199B-4848-95C1-11BBF777E334}"/>
              </a:ext>
            </a:extLst>
          </p:cNvPr>
          <p:cNvSpPr/>
          <p:nvPr/>
        </p:nvSpPr>
        <p:spPr>
          <a:xfrm>
            <a:off x="10630916" y="620688"/>
            <a:ext cx="1557909" cy="1323439"/>
          </a:xfrm>
          <a:prstGeom prst="rect">
            <a:avLst/>
          </a:prstGeom>
        </p:spPr>
        <p:txBody>
          <a:bodyPr wrap="square">
            <a:spAutoFit/>
          </a:bodyPr>
          <a:lstStyle/>
          <a:p>
            <a:pPr algn="ctr"/>
            <a:r>
              <a:rPr lang="tr-TR" sz="4000" b="1" dirty="0">
                <a:effectLst>
                  <a:outerShdw blurRad="50800" dist="25400" dir="2700000" algn="br">
                    <a:srgbClr val="626817">
                      <a:alpha val="50000"/>
                      <a:lumMod val="50000"/>
                    </a:srgbClr>
                  </a:outerShdw>
                </a:effectLst>
                <a:latin typeface="Arial Black" panose="020B0A04020102020204" pitchFamily="34" charset="0"/>
              </a:rPr>
              <a:t>75 TL</a:t>
            </a:r>
            <a:endParaRPr lang="tr-TR" sz="4000" dirty="0"/>
          </a:p>
        </p:txBody>
      </p:sp>
    </p:spTree>
    <p:extLst>
      <p:ext uri="{BB962C8B-B14F-4D97-AF65-F5344CB8AC3E}">
        <p14:creationId xmlns:p14="http://schemas.microsoft.com/office/powerpoint/2010/main" val="378660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4F9EBB-10D0-4676-9E55-880B1A6D0289}"/>
              </a:ext>
            </a:extLst>
          </p:cNvPr>
          <p:cNvSpPr>
            <a:spLocks noGrp="1"/>
          </p:cNvSpPr>
          <p:nvPr>
            <p:ph type="title"/>
          </p:nvPr>
        </p:nvSpPr>
        <p:spPr>
          <a:xfrm>
            <a:off x="333772" y="764704"/>
            <a:ext cx="9611357" cy="1080938"/>
          </a:xfrm>
        </p:spPr>
        <p:txBody>
          <a:bodyPr>
            <a:noAutofit/>
          </a:bodyPr>
          <a:lstStyle/>
          <a:p>
            <a:r>
              <a:rPr lang="tr-TR" sz="3600" b="1" dirty="0">
                <a:effectLst/>
                <a:latin typeface="Arial" panose="020B0604020202020204" pitchFamily="34" charset="0"/>
                <a:ea typeface="Times New Roman" panose="02020603050405020304" pitchFamily="18" charset="0"/>
              </a:rPr>
              <a:t>Aile Hekimi İşe Giriş Raporu Verebilir Mi?</a:t>
            </a:r>
          </a:p>
        </p:txBody>
      </p:sp>
      <p:sp>
        <p:nvSpPr>
          <p:cNvPr id="3" name="İçerik Yer Tutucusu 2">
            <a:extLst>
              <a:ext uri="{FF2B5EF4-FFF2-40B4-BE49-F238E27FC236}">
                <a16:creationId xmlns:a16="http://schemas.microsoft.com/office/drawing/2014/main" id="{FE6AA436-F586-4920-B5F9-B4FA626D9597}"/>
              </a:ext>
            </a:extLst>
          </p:cNvPr>
          <p:cNvSpPr>
            <a:spLocks noGrp="1"/>
          </p:cNvSpPr>
          <p:nvPr>
            <p:ph idx="1"/>
          </p:nvPr>
        </p:nvSpPr>
        <p:spPr>
          <a:xfrm>
            <a:off x="153752" y="2132856"/>
            <a:ext cx="11881320" cy="4725144"/>
          </a:xfrm>
        </p:spPr>
        <p:txBody>
          <a:bodyPr>
            <a:normAutofit fontScale="92500"/>
          </a:bodyPr>
          <a:lstStyle/>
          <a:p>
            <a:pPr marL="0" indent="0" algn="just">
              <a:spcAft>
                <a:spcPts val="3600"/>
              </a:spcAft>
              <a:buNone/>
            </a:pPr>
            <a:r>
              <a:rPr lang="tr-TR" sz="4800" dirty="0">
                <a:effectLst/>
                <a:latin typeface="Times New Roman" panose="02020603050405020304" pitchFamily="18" charset="0"/>
                <a:ea typeface="Times New Roman" panose="02020603050405020304" pitchFamily="18" charset="0"/>
              </a:rPr>
              <a:t>İş yeri hekimliği sertifikası olan bir aile hekiminden bahsediyorsak, </a:t>
            </a:r>
            <a:r>
              <a:rPr lang="tr-TR" sz="4800" b="1"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iş yerleriyle sözleşme yapmak kaydıyla </a:t>
            </a:r>
            <a:r>
              <a:rPr lang="tr-TR" sz="4800" dirty="0">
                <a:effectLst/>
                <a:latin typeface="Times New Roman" panose="02020603050405020304" pitchFamily="18" charset="0"/>
                <a:ea typeface="Times New Roman" panose="02020603050405020304" pitchFamily="18" charset="0"/>
              </a:rPr>
              <a:t>(sözleşme Sağlık Müdürlüğüne de iletilmeli) iş yerinin iş yeri hekimi olabilen aile hekimleri işe giriş raporu düzenleyebilirler. </a:t>
            </a:r>
            <a:r>
              <a:rPr lang="tr-TR" sz="4800" b="1" i="1"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Yukarıdaki durum dışında, işe giriş raporu düzenlemek aile hekiminin görevi değildir.</a:t>
            </a:r>
          </a:p>
        </p:txBody>
      </p:sp>
    </p:spTree>
    <p:extLst>
      <p:ext uri="{BB962C8B-B14F-4D97-AF65-F5344CB8AC3E}">
        <p14:creationId xmlns:p14="http://schemas.microsoft.com/office/powerpoint/2010/main" val="233064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C86DC66E-F965-47D8-A988-5965DC1F47FF}"/>
              </a:ext>
            </a:extLst>
          </p:cNvPr>
          <p:cNvSpPr>
            <a:spLocks noGrp="1"/>
          </p:cNvSpPr>
          <p:nvPr>
            <p:ph type="ctrTitle"/>
          </p:nvPr>
        </p:nvSpPr>
        <p:spPr>
          <a:xfrm>
            <a:off x="189756" y="2636912"/>
            <a:ext cx="8640960" cy="1552101"/>
          </a:xfrm>
        </p:spPr>
        <p:txBody>
          <a:bodyPr/>
          <a:lstStyle/>
          <a:p>
            <a:pPr algn="ctr"/>
            <a:r>
              <a:rPr lang="tr-TR" sz="4400" dirty="0"/>
              <a:t>EN GEÇ </a:t>
            </a:r>
            <a:br>
              <a:rPr lang="tr-TR" sz="4400" dirty="0"/>
            </a:br>
            <a:r>
              <a:rPr lang="tr-TR" sz="4400" dirty="0"/>
              <a:t>13 EYLÜL 2021 PAZARTESİ GÜNÜ</a:t>
            </a:r>
          </a:p>
        </p:txBody>
      </p:sp>
      <p:sp>
        <p:nvSpPr>
          <p:cNvPr id="4" name="Dikdörtgen 3">
            <a:extLst>
              <a:ext uri="{FF2B5EF4-FFF2-40B4-BE49-F238E27FC236}">
                <a16:creationId xmlns:a16="http://schemas.microsoft.com/office/drawing/2014/main" id="{EDF9278B-4DBB-4876-AF77-29B728F91B38}"/>
              </a:ext>
            </a:extLst>
          </p:cNvPr>
          <p:cNvSpPr/>
          <p:nvPr/>
        </p:nvSpPr>
        <p:spPr>
          <a:xfrm>
            <a:off x="94877" y="548680"/>
            <a:ext cx="11999069" cy="14465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4400" b="1" dirty="0"/>
              <a:t>İŞE GİRİŞ SAĞLIK RAPORUNUN ALDIRILMASI VE İDAREYE TESLİM TARİHİNİN BELİRLENMESİ</a:t>
            </a:r>
            <a:endParaRPr lang="tr-TR" sz="4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65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ctrTitle"/>
          </p:nvPr>
        </p:nvSpPr>
        <p:spPr>
          <a:xfrm>
            <a:off x="0" y="2853961"/>
            <a:ext cx="8902724" cy="1150078"/>
          </a:xfrm>
        </p:spPr>
        <p:txBody>
          <a:bodyPr/>
          <a:lstStyle/>
          <a:p>
            <a:pPr algn="ctr" defTabSz="914400">
              <a:spcBef>
                <a:spcPts val="0"/>
              </a:spcBef>
            </a:pPr>
            <a:r>
              <a:rPr lang="tr-TR" sz="3200" b="1" dirty="0"/>
              <a:t>İşletmelerde Mesleki Eğitim Öğrencilerini, </a:t>
            </a:r>
            <a:r>
              <a:rPr lang="tr-TR" sz="3200" b="1" dirty="0" err="1">
                <a:effectLst/>
                <a:latin typeface="Arial" panose="020B0604020202020204" pitchFamily="34" charset="0"/>
                <a:ea typeface="Times New Roman" panose="02020603050405020304" pitchFamily="18" charset="0"/>
              </a:rPr>
              <a:t>Covid</a:t>
            </a:r>
            <a:r>
              <a:rPr lang="tr-TR" sz="3200" b="1" dirty="0">
                <a:effectLst/>
                <a:latin typeface="Arial" panose="020B0604020202020204" pitchFamily="34" charset="0"/>
                <a:ea typeface="Times New Roman" panose="02020603050405020304" pitchFamily="18" charset="0"/>
              </a:rPr>
              <a:t> Aşısı Hakkında Bilgilendirme</a:t>
            </a:r>
            <a:endParaRPr lang="tr-TR" sz="3200" b="1" dirty="0"/>
          </a:p>
        </p:txBody>
      </p:sp>
      <p:sp>
        <p:nvSpPr>
          <p:cNvPr id="9" name="Alt Başlık 8"/>
          <p:cNvSpPr>
            <a:spLocks noGrp="1"/>
          </p:cNvSpPr>
          <p:nvPr>
            <p:ph type="subTitle" idx="1"/>
          </p:nvPr>
        </p:nvSpPr>
        <p:spPr>
          <a:xfrm>
            <a:off x="2422004" y="620689"/>
            <a:ext cx="7174803" cy="1780138"/>
          </a:xfrm>
        </p:spPr>
        <p:txBody>
          <a:bodyPr>
            <a:normAutofit fontScale="92500"/>
          </a:bodyPr>
          <a:lstStyle/>
          <a:p>
            <a:pPr algn="ctr"/>
            <a:r>
              <a:rPr lang="tr-TR" sz="5400" dirty="0"/>
              <a:t>EDREMİT MESLEKİ VE TEKNİK ANADOLU LİSESİ</a:t>
            </a:r>
          </a:p>
          <a:p>
            <a:pPr marL="0" indent="0" algn="ctr">
              <a:buNone/>
            </a:pPr>
            <a:endParaRPr lang="tr-TR" sz="5400" dirty="0"/>
          </a:p>
        </p:txBody>
      </p:sp>
      <p:graphicFrame>
        <p:nvGraphicFramePr>
          <p:cNvPr id="4" name="Diyagram 3"/>
          <p:cNvGraphicFramePr/>
          <p:nvPr/>
        </p:nvGraphicFramePr>
        <p:xfrm>
          <a:off x="2629" y="60000"/>
          <a:ext cx="4329233" cy="2936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803334" y="260648"/>
            <a:ext cx="2232507" cy="2140179"/>
          </a:xfrm>
          <a:prstGeom prst="rect">
            <a:avLst/>
          </a:prstGeom>
        </p:spPr>
      </p:pic>
      <p:sp>
        <p:nvSpPr>
          <p:cNvPr id="2" name="Dikdörtgen 1">
            <a:extLst>
              <a:ext uri="{FF2B5EF4-FFF2-40B4-BE49-F238E27FC236}">
                <a16:creationId xmlns:a16="http://schemas.microsoft.com/office/drawing/2014/main" id="{44E4BCF7-9C03-4A33-8EF3-220E721B4F04}"/>
              </a:ext>
            </a:extLst>
          </p:cNvPr>
          <p:cNvSpPr/>
          <p:nvPr/>
        </p:nvSpPr>
        <p:spPr>
          <a:xfrm>
            <a:off x="9661121" y="2566954"/>
            <a:ext cx="2031325" cy="1754326"/>
          </a:xfrm>
          <a:prstGeom prst="rect">
            <a:avLst/>
          </a:prstGeom>
        </p:spPr>
        <p:txBody>
          <a:bodyPr wrap="none">
            <a:spAutoFit/>
          </a:bodyPr>
          <a:lstStyle/>
          <a:p>
            <a:r>
              <a:rPr lang="tr-TR" sz="5400" b="1" dirty="0">
                <a:effectLst>
                  <a:outerShdw blurRad="50800" dist="25400" dir="2700000" algn="br">
                    <a:srgbClr val="626817">
                      <a:alpha val="50000"/>
                      <a:lumMod val="50000"/>
                    </a:srgbClr>
                  </a:outerShdw>
                </a:effectLst>
                <a:latin typeface="Arial Black" panose="020B0A04020102020204" pitchFamily="34" charset="0"/>
              </a:rPr>
              <a:t>2021</a:t>
            </a:r>
          </a:p>
          <a:p>
            <a:r>
              <a:rPr lang="tr-TR" sz="5400" b="1" dirty="0">
                <a:effectLst>
                  <a:outerShdw blurRad="50800" dist="25400" dir="2700000" algn="br">
                    <a:srgbClr val="626817">
                      <a:alpha val="50000"/>
                      <a:lumMod val="50000"/>
                    </a:srgbClr>
                  </a:outerShdw>
                </a:effectLst>
                <a:latin typeface="Arial Black" panose="020B0A04020102020204" pitchFamily="34" charset="0"/>
              </a:rPr>
              <a:t>2022</a:t>
            </a:r>
            <a:endParaRPr lang="tr-TR" sz="5400" dirty="0"/>
          </a:p>
        </p:txBody>
      </p:sp>
    </p:spTree>
    <p:extLst>
      <p:ext uri="{BB962C8B-B14F-4D97-AF65-F5344CB8AC3E}">
        <p14:creationId xmlns:p14="http://schemas.microsoft.com/office/powerpoint/2010/main" val="226139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4F9EBB-10D0-4676-9E55-880B1A6D0289}"/>
              </a:ext>
            </a:extLst>
          </p:cNvPr>
          <p:cNvSpPr>
            <a:spLocks noGrp="1"/>
          </p:cNvSpPr>
          <p:nvPr>
            <p:ph type="title"/>
          </p:nvPr>
        </p:nvSpPr>
        <p:spPr>
          <a:xfrm>
            <a:off x="333772" y="764704"/>
            <a:ext cx="9611357" cy="1080938"/>
          </a:xfrm>
        </p:spPr>
        <p:txBody>
          <a:bodyPr>
            <a:noAutofit/>
          </a:bodyPr>
          <a:lstStyle/>
          <a:p>
            <a:r>
              <a:rPr lang="tr-TR" sz="3600" b="1" dirty="0" err="1">
                <a:effectLst/>
                <a:latin typeface="Arial" panose="020B0604020202020204" pitchFamily="34" charset="0"/>
                <a:ea typeface="Times New Roman" panose="02020603050405020304" pitchFamily="18" charset="0"/>
              </a:rPr>
              <a:t>Covid</a:t>
            </a:r>
            <a:r>
              <a:rPr lang="tr-TR" sz="3600" b="1" dirty="0">
                <a:effectLst/>
                <a:latin typeface="Arial" panose="020B0604020202020204" pitchFamily="34" charset="0"/>
                <a:ea typeface="Times New Roman" panose="02020603050405020304" pitchFamily="18" charset="0"/>
              </a:rPr>
              <a:t> Aşısı Hakkında Bilgilendirme</a:t>
            </a:r>
          </a:p>
        </p:txBody>
      </p:sp>
      <p:sp>
        <p:nvSpPr>
          <p:cNvPr id="3" name="İçerik Yer Tutucusu 2">
            <a:extLst>
              <a:ext uri="{FF2B5EF4-FFF2-40B4-BE49-F238E27FC236}">
                <a16:creationId xmlns:a16="http://schemas.microsoft.com/office/drawing/2014/main" id="{FE6AA436-F586-4920-B5F9-B4FA626D9597}"/>
              </a:ext>
            </a:extLst>
          </p:cNvPr>
          <p:cNvSpPr>
            <a:spLocks noGrp="1"/>
          </p:cNvSpPr>
          <p:nvPr>
            <p:ph idx="1"/>
          </p:nvPr>
        </p:nvSpPr>
        <p:spPr>
          <a:xfrm>
            <a:off x="153752" y="2132856"/>
            <a:ext cx="11881320" cy="4725144"/>
          </a:xfrm>
        </p:spPr>
        <p:txBody>
          <a:bodyPr>
            <a:normAutofit fontScale="92500" lnSpcReduction="10000"/>
          </a:bodyPr>
          <a:lstStyle/>
          <a:p>
            <a:pPr marL="0" indent="0" algn="just">
              <a:spcAft>
                <a:spcPts val="3600"/>
              </a:spcAft>
              <a:buNone/>
            </a:pPr>
            <a:r>
              <a:rPr lang="tr-TR" sz="3600" dirty="0">
                <a:effectLst/>
                <a:latin typeface="Times New Roman" panose="02020603050405020304" pitchFamily="18" charset="0"/>
                <a:ea typeface="Times New Roman" panose="02020603050405020304" pitchFamily="18" charset="0"/>
              </a:rPr>
              <a:t>Sağlık Bakanlığı’nın belirlemiş olduğu takvim doğrultusunda başlayan aşı çalışmaları tüm hızıyla devam ederken </a:t>
            </a:r>
            <a:r>
              <a:rPr lang="tr-TR" sz="3600" b="1" i="1"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15 yaş üstündekiler ile kronik hastalığı bulunan 12 yaş üstündekilere aşı hakkı tanımlandığı duyuruldu</a:t>
            </a:r>
            <a:r>
              <a:rPr lang="tr-TR" sz="3600" b="1" i="1" dirty="0">
                <a:effectLst/>
                <a:latin typeface="Times New Roman" panose="02020603050405020304" pitchFamily="18" charset="0"/>
                <a:ea typeface="Times New Roman" panose="02020603050405020304" pitchFamily="18" charset="0"/>
              </a:rPr>
              <a:t>. </a:t>
            </a:r>
            <a:r>
              <a:rPr lang="tr-TR" sz="3600" dirty="0">
                <a:effectLst/>
                <a:latin typeface="Times New Roman" panose="02020603050405020304" pitchFamily="18" charset="0"/>
                <a:ea typeface="Times New Roman" panose="02020603050405020304" pitchFamily="18" charset="0"/>
              </a:rPr>
              <a:t>15 yaş için E-Nabız web sayfasından girerek veliler çocukları için aşı talebinde bulunabilecek. </a:t>
            </a:r>
            <a:r>
              <a:rPr lang="tr-TR" sz="3600" b="1" i="1" dirty="0">
                <a:solidFill>
                  <a:srgbClr val="FFFF00"/>
                </a:solidFill>
                <a:latin typeface="Times New Roman" panose="02020603050405020304" pitchFamily="18" charset="0"/>
                <a:ea typeface="Times New Roman" panose="02020603050405020304" pitchFamily="18" charset="0"/>
              </a:rPr>
              <a:t>2021-2022 Öğretim yılında İşletmelerde mesleki eğitim kapsamında işletmelere gönderdiğimiz öğrencilerimizin sağlık durumlarını riske atmadan işletmeye ve okula gitmeleri bizim önceliğimizdir. </a:t>
            </a:r>
            <a:r>
              <a:rPr lang="tr-TR" sz="3600" dirty="0">
                <a:effectLst/>
                <a:latin typeface="Times New Roman" panose="02020603050405020304" pitchFamily="18" charset="0"/>
                <a:ea typeface="Times New Roman" panose="02020603050405020304" pitchFamily="18" charset="0"/>
              </a:rPr>
              <a:t>Bu kapsamda işletmeye giden öğrencilerimize bu konuda bilgilendirme yapılması önem arz etmektedir. </a:t>
            </a:r>
            <a:r>
              <a:rPr lang="tr-TR" sz="3600" b="1" i="1" dirty="0">
                <a:solidFill>
                  <a:srgbClr val="FFFF00"/>
                </a:solidFill>
                <a:latin typeface="Times New Roman" panose="02020603050405020304" pitchFamily="18" charset="0"/>
                <a:ea typeface="Times New Roman" panose="02020603050405020304" pitchFamily="18" charset="0"/>
              </a:rPr>
              <a:t>Bu tarih itibariyle aşıda zorunluluk bulunmamaktadır.</a:t>
            </a:r>
          </a:p>
        </p:txBody>
      </p:sp>
    </p:spTree>
    <p:extLst>
      <p:ext uri="{BB962C8B-B14F-4D97-AF65-F5344CB8AC3E}">
        <p14:creationId xmlns:p14="http://schemas.microsoft.com/office/powerpoint/2010/main" val="205662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ctrTitle"/>
          </p:nvPr>
        </p:nvSpPr>
        <p:spPr>
          <a:xfrm>
            <a:off x="0" y="2564904"/>
            <a:ext cx="8902724" cy="1728192"/>
          </a:xfrm>
          <a:noFill/>
        </p:spPr>
        <p:style>
          <a:lnRef idx="2">
            <a:schemeClr val="accent2"/>
          </a:lnRef>
          <a:fillRef idx="1">
            <a:schemeClr val="lt1"/>
          </a:fillRef>
          <a:effectRef idx="0">
            <a:schemeClr val="accent2"/>
          </a:effectRef>
          <a:fontRef idx="minor">
            <a:schemeClr val="dk1"/>
          </a:fontRef>
        </p:style>
        <p:txBody>
          <a:bodyPr/>
          <a:lstStyle/>
          <a:p>
            <a:pPr algn="ctr"/>
            <a:r>
              <a:rPr lang="tr-TR" sz="4000" dirty="0">
                <a:ln w="0"/>
                <a:solidFill>
                  <a:schemeClr val="tx1"/>
                </a:solidFill>
                <a:effectLst>
                  <a:outerShdw blurRad="38100" dist="19050" dir="2700000" algn="tl" rotWithShape="0">
                    <a:schemeClr val="dk1">
                      <a:alpha val="40000"/>
                    </a:schemeClr>
                  </a:outerShdw>
                </a:effectLst>
              </a:rPr>
              <a:t>USTA ÖĞRETİCİLİK BELGESİ İLE İLGİLİ EVRAKLARIN TESLİMİ</a:t>
            </a:r>
          </a:p>
        </p:txBody>
      </p:sp>
      <p:sp>
        <p:nvSpPr>
          <p:cNvPr id="3" name="Eylem Düğmesi: Geri Git veya Öncekine Git 2">
            <a:hlinkClick r:id="rId2" action="ppaction://hlinkfile" highlightClick="1"/>
            <a:extLst>
              <a:ext uri="{FF2B5EF4-FFF2-40B4-BE49-F238E27FC236}">
                <a16:creationId xmlns:a16="http://schemas.microsoft.com/office/drawing/2014/main" id="{241BA29C-A4CE-478A-85BC-F929D6AAAC8F}"/>
              </a:ext>
            </a:extLst>
          </p:cNvPr>
          <p:cNvSpPr/>
          <p:nvPr/>
        </p:nvSpPr>
        <p:spPr>
          <a:xfrm flipH="1">
            <a:off x="9838828" y="2794620"/>
            <a:ext cx="1747973" cy="1268760"/>
          </a:xfrm>
          <a:prstGeom prst="actionButtonBackPrevio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8957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98912" y="32041"/>
            <a:ext cx="4190999" cy="2687128"/>
          </a:xfrm>
        </p:spPr>
        <p:txBody>
          <a:bodyPr>
            <a:normAutofit/>
          </a:bodyPr>
          <a:lstStyle/>
          <a:p>
            <a:pPr algn="ctr"/>
            <a:r>
              <a:rPr lang="tr-TR" sz="13800" dirty="0"/>
              <a:t>SON</a:t>
            </a:r>
          </a:p>
        </p:txBody>
      </p:sp>
      <p:sp>
        <p:nvSpPr>
          <p:cNvPr id="4" name="Metin Yer Tutucusu 3"/>
          <p:cNvSpPr>
            <a:spLocks noGrp="1"/>
          </p:cNvSpPr>
          <p:nvPr>
            <p:ph type="body" sz="half" idx="2"/>
          </p:nvPr>
        </p:nvSpPr>
        <p:spPr>
          <a:xfrm>
            <a:off x="1701924" y="3032055"/>
            <a:ext cx="8784976" cy="2438400"/>
          </a:xfrm>
        </p:spPr>
        <p:txBody>
          <a:bodyPr>
            <a:normAutofit/>
          </a:bodyPr>
          <a:lstStyle/>
          <a:p>
            <a:pPr algn="ctr"/>
            <a:r>
              <a:rPr lang="tr-TR" sz="4800" dirty="0"/>
              <a:t>HAKAN KARS</a:t>
            </a:r>
          </a:p>
          <a:p>
            <a:pPr algn="ctr"/>
            <a:r>
              <a:rPr lang="tr-TR" sz="4800" dirty="0"/>
              <a:t>KOORDİNATÖR MÜDÜR YARDIMCISI</a:t>
            </a:r>
          </a:p>
        </p:txBody>
      </p:sp>
      <p:pic>
        <p:nvPicPr>
          <p:cNvPr id="8" name="Resim Yer Tutucusu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488294" y="263037"/>
            <a:ext cx="2444817" cy="2343709"/>
          </a:xfrm>
          <a:prstGeom prst="rect">
            <a:avLst/>
          </a:prstGeom>
          <a:noFill/>
          <a:ln>
            <a:noFill/>
          </a:ln>
        </p:spPr>
      </p:pic>
      <p:sp>
        <p:nvSpPr>
          <p:cNvPr id="9" name="Dikdörtgen 8"/>
          <p:cNvSpPr/>
          <p:nvPr/>
        </p:nvSpPr>
        <p:spPr>
          <a:xfrm>
            <a:off x="5356449" y="6206560"/>
            <a:ext cx="1043876" cy="584775"/>
          </a:xfrm>
          <a:prstGeom prst="rect">
            <a:avLst/>
          </a:prstGeom>
        </p:spPr>
        <p:txBody>
          <a:bodyPr wrap="none">
            <a:spAutoFit/>
          </a:bodyPr>
          <a:lstStyle/>
          <a:p>
            <a:pPr algn="ctr"/>
            <a:r>
              <a:rPr lang="tr-TR" sz="3200" dirty="0"/>
              <a:t>2021</a:t>
            </a:r>
          </a:p>
        </p:txBody>
      </p:sp>
      <p:sp>
        <p:nvSpPr>
          <p:cNvPr id="10" name="Oval 9">
            <a:extLst>
              <a:ext uri="{FF2B5EF4-FFF2-40B4-BE49-F238E27FC236}">
                <a16:creationId xmlns:a16="http://schemas.microsoft.com/office/drawing/2014/main" id="{4119AA32-3517-4A03-BEF3-DF2DA3B352F6}"/>
              </a:ext>
            </a:extLst>
          </p:cNvPr>
          <p:cNvSpPr/>
          <p:nvPr/>
        </p:nvSpPr>
        <p:spPr>
          <a:xfrm>
            <a:off x="261360" y="193026"/>
            <a:ext cx="2213257" cy="2213257"/>
          </a:xfrm>
          <a:prstGeom prst="ellipse">
            <a:avLst/>
          </a:prstGeom>
          <a:blipFill>
            <a:blip r:embed="rId3">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45805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ctrTitle"/>
          </p:nvPr>
        </p:nvSpPr>
        <p:spPr>
          <a:xfrm>
            <a:off x="-25997" y="2566954"/>
            <a:ext cx="8902724" cy="1504480"/>
          </a:xfrm>
        </p:spPr>
        <p:txBody>
          <a:bodyPr/>
          <a:lstStyle/>
          <a:p>
            <a:pPr algn="ctr" defTabSz="914400">
              <a:spcBef>
                <a:spcPts val="0"/>
              </a:spcBef>
            </a:pPr>
            <a:br>
              <a:rPr lang="tr-TR" sz="4400" b="1" i="0" baseline="0" dirty="0">
                <a:solidFill>
                  <a:schemeClr val="tx1"/>
                </a:solidFill>
                <a:effectLst>
                  <a:outerShdw blurRad="50800" dist="25400" dir="2700000" algn="br">
                    <a:srgbClr val="626817">
                      <a:alpha val="50000"/>
                      <a:lumMod val="50000"/>
                    </a:srgbClr>
                  </a:outerShdw>
                </a:effectLst>
                <a:latin typeface="Arial Black" panose="020B0A04020102020204" pitchFamily="34" charset="0"/>
              </a:rPr>
            </a:br>
            <a:r>
              <a:rPr lang="tr-TR" sz="4400" b="1" dirty="0"/>
              <a:t>KOORDİNATÖR ÖĞRETMENLERİN GÖREVLERİ HAKKINDA</a:t>
            </a:r>
            <a:endParaRPr lang="tr-TR" sz="4400" b="1" i="0" baseline="0" dirty="0">
              <a:solidFill>
                <a:schemeClr val="tx1"/>
              </a:solidFill>
              <a:effectLst>
                <a:outerShdw blurRad="50800" dist="25400" dir="2700000" algn="br">
                  <a:srgbClr val="626817">
                    <a:alpha val="50000"/>
                    <a:lumMod val="50000"/>
                  </a:srgbClr>
                </a:outerShdw>
              </a:effectLst>
              <a:latin typeface="Arial Black" panose="020B0A04020102020204" pitchFamily="34" charset="0"/>
            </a:endParaRPr>
          </a:p>
        </p:txBody>
      </p:sp>
      <p:sp>
        <p:nvSpPr>
          <p:cNvPr id="9" name="Alt Başlık 8"/>
          <p:cNvSpPr>
            <a:spLocks noGrp="1"/>
          </p:cNvSpPr>
          <p:nvPr>
            <p:ph type="subTitle" idx="1"/>
          </p:nvPr>
        </p:nvSpPr>
        <p:spPr>
          <a:xfrm>
            <a:off x="2422004" y="620689"/>
            <a:ext cx="7174803" cy="1780138"/>
          </a:xfrm>
        </p:spPr>
        <p:txBody>
          <a:bodyPr>
            <a:normAutofit fontScale="92500"/>
          </a:bodyPr>
          <a:lstStyle/>
          <a:p>
            <a:pPr algn="ctr"/>
            <a:r>
              <a:rPr lang="tr-TR" sz="5400" dirty="0"/>
              <a:t>EDREMİT MESLEKİ VE TEKNİK ANADOLU LİSESİ</a:t>
            </a:r>
          </a:p>
          <a:p>
            <a:pPr marL="0" indent="0" algn="ctr">
              <a:buNone/>
            </a:pPr>
            <a:endParaRPr lang="tr-TR" sz="5400" dirty="0"/>
          </a:p>
        </p:txBody>
      </p:sp>
      <p:graphicFrame>
        <p:nvGraphicFramePr>
          <p:cNvPr id="4" name="Diyagram 3"/>
          <p:cNvGraphicFramePr/>
          <p:nvPr/>
        </p:nvGraphicFramePr>
        <p:xfrm>
          <a:off x="2629" y="60000"/>
          <a:ext cx="4329233" cy="2936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803334" y="260648"/>
            <a:ext cx="2232507" cy="2140179"/>
          </a:xfrm>
          <a:prstGeom prst="rect">
            <a:avLst/>
          </a:prstGeom>
        </p:spPr>
      </p:pic>
      <p:sp>
        <p:nvSpPr>
          <p:cNvPr id="2" name="Dikdörtgen 1">
            <a:extLst>
              <a:ext uri="{FF2B5EF4-FFF2-40B4-BE49-F238E27FC236}">
                <a16:creationId xmlns:a16="http://schemas.microsoft.com/office/drawing/2014/main" id="{44E4BCF7-9C03-4A33-8EF3-220E721B4F04}"/>
              </a:ext>
            </a:extLst>
          </p:cNvPr>
          <p:cNvSpPr/>
          <p:nvPr/>
        </p:nvSpPr>
        <p:spPr>
          <a:xfrm>
            <a:off x="9661121" y="2566954"/>
            <a:ext cx="2031325" cy="1754326"/>
          </a:xfrm>
          <a:prstGeom prst="rect">
            <a:avLst/>
          </a:prstGeom>
        </p:spPr>
        <p:txBody>
          <a:bodyPr wrap="none">
            <a:spAutoFit/>
          </a:bodyPr>
          <a:lstStyle/>
          <a:p>
            <a:r>
              <a:rPr lang="tr-TR" sz="5400" b="1" dirty="0">
                <a:effectLst>
                  <a:outerShdw blurRad="50800" dist="25400" dir="2700000" algn="br">
                    <a:srgbClr val="626817">
                      <a:alpha val="50000"/>
                      <a:lumMod val="50000"/>
                    </a:srgbClr>
                  </a:outerShdw>
                </a:effectLst>
                <a:latin typeface="Arial Black" panose="020B0A04020102020204" pitchFamily="34" charset="0"/>
              </a:rPr>
              <a:t>2021</a:t>
            </a:r>
          </a:p>
          <a:p>
            <a:r>
              <a:rPr lang="tr-TR" sz="5400" b="1" dirty="0">
                <a:effectLst>
                  <a:outerShdw blurRad="50800" dist="25400" dir="2700000" algn="br">
                    <a:srgbClr val="626817">
                      <a:alpha val="50000"/>
                      <a:lumMod val="50000"/>
                    </a:srgbClr>
                  </a:outerShdw>
                </a:effectLst>
                <a:latin typeface="Arial Black" panose="020B0A04020102020204" pitchFamily="34" charset="0"/>
              </a:rPr>
              <a:t>2022</a:t>
            </a:r>
            <a:endParaRPr lang="tr-TR" sz="5400" dirty="0"/>
          </a:p>
        </p:txBody>
      </p:sp>
    </p:spTree>
    <p:extLst>
      <p:ext uri="{BB962C8B-B14F-4D97-AF65-F5344CB8AC3E}">
        <p14:creationId xmlns:p14="http://schemas.microsoft.com/office/powerpoint/2010/main" val="305871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5761" y="1124744"/>
            <a:ext cx="11737304" cy="5616624"/>
          </a:xfrm>
        </p:spPr>
        <p:style>
          <a:lnRef idx="2">
            <a:schemeClr val="accent1"/>
          </a:lnRef>
          <a:fillRef idx="1">
            <a:schemeClr val="lt1"/>
          </a:fillRef>
          <a:effectRef idx="0">
            <a:schemeClr val="accent1"/>
          </a:effectRef>
          <a:fontRef idx="minor">
            <a:schemeClr val="dk1"/>
          </a:fontRef>
        </p:style>
        <p:txBody>
          <a:bodyPr>
            <a:noAutofit/>
          </a:bodyPr>
          <a:lstStyle/>
          <a:p>
            <a:pPr algn="just"/>
            <a:r>
              <a:rPr lang="tr-TR" sz="4400" b="1" dirty="0">
                <a:effectLst/>
                <a:latin typeface="Arial" panose="020B0604020202020204" pitchFamily="34" charset="0"/>
                <a:cs typeface="Arial" panose="020B0604020202020204" pitchFamily="34" charset="0"/>
              </a:rPr>
              <a:t>3. </a:t>
            </a:r>
            <a:r>
              <a:rPr lang="tr-TR" sz="4400" dirty="0">
                <a:latin typeface="Arial" panose="020B0604020202020204" pitchFamily="34" charset="0"/>
                <a:cs typeface="Arial" panose="020B0604020202020204" pitchFamily="34" charset="0"/>
              </a:rPr>
              <a:t>Öğrenciler, </a:t>
            </a:r>
            <a:r>
              <a:rPr lang="tr-TR" sz="4400" b="1" dirty="0">
                <a:solidFill>
                  <a:srgbClr val="FF0000"/>
                </a:solidFill>
                <a:latin typeface="Arial" panose="020B0604020202020204" pitchFamily="34" charset="0"/>
                <a:cs typeface="Arial" panose="020B0604020202020204" pitchFamily="34" charset="0"/>
              </a:rPr>
              <a:t>günde sekiz saatten fazla, meslekleri dışındaki işlerle bağımsız olarak ve 6/4/2004 tarihli ve 25425 sayılı Resmî </a:t>
            </a:r>
            <a:r>
              <a:rPr lang="tr-TR" sz="4400" b="1" dirty="0" err="1">
                <a:solidFill>
                  <a:srgbClr val="FF0000"/>
                </a:solidFill>
                <a:latin typeface="Arial" panose="020B0604020202020204" pitchFamily="34" charset="0"/>
                <a:cs typeface="Arial" panose="020B0604020202020204" pitchFamily="34" charset="0"/>
              </a:rPr>
              <a:t>Gazete’de</a:t>
            </a:r>
            <a:r>
              <a:rPr lang="tr-TR" sz="4400" b="1" dirty="0">
                <a:solidFill>
                  <a:srgbClr val="FF0000"/>
                </a:solidFill>
                <a:latin typeface="Arial" panose="020B0604020202020204" pitchFamily="34" charset="0"/>
                <a:cs typeface="Arial" panose="020B0604020202020204" pitchFamily="34" charset="0"/>
              </a:rPr>
              <a:t> yayımlanan Çocuk ve Genç İşçilerin Çalıştırılma Usul ve Esasları Hakkında Yönetmelik hükümlerine aykırı işlerde çalıştırılamaz.</a:t>
            </a:r>
            <a:r>
              <a:rPr lang="tr-TR" sz="4400" dirty="0">
                <a:latin typeface="Arial" panose="020B0604020202020204" pitchFamily="34" charset="0"/>
                <a:cs typeface="Arial" panose="020B0604020202020204" pitchFamily="34" charset="0"/>
              </a:rPr>
              <a:t> </a:t>
            </a:r>
            <a:r>
              <a:rPr lang="tr-TR" sz="4400" b="1" dirty="0">
                <a:latin typeface="Arial" panose="020B0604020202020204" pitchFamily="34" charset="0"/>
                <a:cs typeface="Arial" panose="020B0604020202020204" pitchFamily="34" charset="0"/>
              </a:rPr>
              <a:t>Öğrenciler, personele sunulan ulaşım, yemek gibi sosyal hizmetlerden yararlandırılırlar. </a:t>
            </a:r>
            <a:endParaRPr lang="tr-TR" sz="4400" b="1" dirty="0">
              <a:effectLst/>
              <a:latin typeface="Arial" panose="020B0604020202020204" pitchFamily="34" charset="0"/>
              <a:cs typeface="Arial" panose="020B0604020202020204" pitchFamily="34" charset="0"/>
            </a:endParaRPr>
          </a:p>
        </p:txBody>
      </p:sp>
      <p:sp>
        <p:nvSpPr>
          <p:cNvPr id="4" name="İçerik Yer Tutucusu 2"/>
          <p:cNvSpPr txBox="1">
            <a:spLocks/>
          </p:cNvSpPr>
          <p:nvPr/>
        </p:nvSpPr>
        <p:spPr>
          <a:xfrm>
            <a:off x="225761" y="91063"/>
            <a:ext cx="11737304" cy="7456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dk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dk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dk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dk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dk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dk1"/>
                </a:solidFill>
                <a:effectLst>
                  <a:outerShdw blurRad="50800" dist="12700" dir="8100000" algn="tr" rotWithShape="0">
                    <a:schemeClr val="bg2">
                      <a:lumMod val="50000"/>
                      <a:alpha val="40000"/>
                    </a:schemeClr>
                  </a:outerShdw>
                </a:effectLst>
                <a:latin typeface="+mn-lt"/>
                <a:ea typeface="+mn-ea"/>
                <a:cs typeface="+mn-cs"/>
              </a:defRPr>
            </a:lvl9pPr>
          </a:lstStyle>
          <a:p>
            <a:pPr algn="just"/>
            <a:r>
              <a:rPr lang="tr-TR" sz="4000" b="1" dirty="0">
                <a:effectLst/>
                <a:latin typeface="Times New Roman" panose="02020603050405020304" pitchFamily="18" charset="0"/>
                <a:cs typeface="Times New Roman" panose="02020603050405020304" pitchFamily="18" charset="0"/>
              </a:rPr>
              <a:t>S- </a:t>
            </a:r>
            <a:r>
              <a:rPr lang="en-US" sz="4000" b="1" dirty="0" err="1">
                <a:effectLst/>
                <a:latin typeface="Times New Roman" panose="02020603050405020304" pitchFamily="18" charset="0"/>
                <a:cs typeface="Times New Roman" panose="02020603050405020304" pitchFamily="18" charset="0"/>
              </a:rPr>
              <a:t>Öğrenci</a:t>
            </a:r>
            <a:r>
              <a:rPr lang="en-US" sz="4000" b="1" dirty="0">
                <a:effectLst/>
                <a:latin typeface="Times New Roman" panose="02020603050405020304" pitchFamily="18" charset="0"/>
                <a:cs typeface="Times New Roman" panose="02020603050405020304" pitchFamily="18" charset="0"/>
              </a:rPr>
              <a:t> </a:t>
            </a:r>
            <a:r>
              <a:rPr lang="tr-TR" sz="4000" b="1" dirty="0">
                <a:effectLst/>
                <a:latin typeface="Times New Roman" panose="02020603050405020304" pitchFamily="18" charset="0"/>
                <a:cs typeface="Times New Roman" panose="02020603050405020304" pitchFamily="18" charset="0"/>
              </a:rPr>
              <a:t>iş yerinde ne kadar süre ile çalışmalıdır?</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1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5933" y="1124744"/>
            <a:ext cx="11737304" cy="5616624"/>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tr-TR" sz="4000" dirty="0">
                <a:solidFill>
                  <a:schemeClr val="bg1"/>
                </a:solidFill>
                <a:effectLst/>
                <a:latin typeface="Arial" panose="020B0604020202020204" pitchFamily="34" charset="0"/>
                <a:cs typeface="Arial" panose="020B0604020202020204" pitchFamily="34" charset="0"/>
              </a:rPr>
              <a:t>1. 4857 sayılı İş Kanununun 69 uncu maddesinde belirtilen gece dönemine rastlayan sürelerde yapılan işler,</a:t>
            </a:r>
          </a:p>
          <a:p>
            <a:pPr marL="0" indent="0" algn="just">
              <a:buNone/>
            </a:pPr>
            <a:r>
              <a:rPr lang="tr-TR" sz="4000" dirty="0">
                <a:solidFill>
                  <a:schemeClr val="bg1"/>
                </a:solidFill>
                <a:effectLst/>
                <a:latin typeface="Arial" panose="020B0604020202020204" pitchFamily="34" charset="0"/>
                <a:cs typeface="Arial" panose="020B0604020202020204" pitchFamily="34" charset="0"/>
              </a:rPr>
              <a:t>2. Maden ocakları ile kablo döşemesi, kanalizasyon ve tünel inşaatı gibi yer altında veya su altında çalışılacak işler,</a:t>
            </a:r>
          </a:p>
          <a:p>
            <a:pPr marL="0" indent="0" algn="just">
              <a:buNone/>
            </a:pPr>
            <a:r>
              <a:rPr lang="tr-TR" sz="4000" b="1" dirty="0">
                <a:solidFill>
                  <a:schemeClr val="bg1"/>
                </a:solidFill>
                <a:effectLst/>
                <a:latin typeface="Arial" panose="020B0604020202020204" pitchFamily="34" charset="0"/>
                <a:cs typeface="Arial" panose="020B0604020202020204" pitchFamily="34" charset="0"/>
              </a:rPr>
              <a:t>3. </a:t>
            </a:r>
            <a:r>
              <a:rPr lang="tr-TR" sz="4000" dirty="0">
                <a:solidFill>
                  <a:schemeClr val="bg1"/>
                </a:solidFill>
                <a:effectLst/>
                <a:latin typeface="Arial" panose="020B0604020202020204" pitchFamily="34" charset="0"/>
                <a:cs typeface="Arial" panose="020B0604020202020204" pitchFamily="34" charset="0"/>
              </a:rPr>
              <a:t>Ağır ve Tehlikeli İşler Yönetmeliğinde 18 yaşını doldurmamış kişilerin çalışmasının yasaklandığı işler,</a:t>
            </a:r>
          </a:p>
        </p:txBody>
      </p:sp>
      <p:sp>
        <p:nvSpPr>
          <p:cNvPr id="4" name="İçerik Yer Tutucusu 2"/>
          <p:cNvSpPr txBox="1">
            <a:spLocks/>
          </p:cNvSpPr>
          <p:nvPr/>
        </p:nvSpPr>
        <p:spPr>
          <a:xfrm>
            <a:off x="225761" y="91063"/>
            <a:ext cx="11737304" cy="7456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dk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dk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dk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dk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dk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dk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dk1"/>
                </a:solidFill>
                <a:effectLst>
                  <a:outerShdw blurRad="50800" dist="12700" dir="8100000" algn="tr" rotWithShape="0">
                    <a:schemeClr val="bg2">
                      <a:lumMod val="50000"/>
                      <a:alpha val="40000"/>
                    </a:schemeClr>
                  </a:outerShdw>
                </a:effectLst>
                <a:latin typeface="+mn-lt"/>
                <a:ea typeface="+mn-ea"/>
                <a:cs typeface="+mn-cs"/>
              </a:defRPr>
            </a:lvl9pPr>
          </a:lstStyle>
          <a:p>
            <a:pPr algn="just"/>
            <a:r>
              <a:rPr lang="tr-TR" sz="4000" b="1" dirty="0">
                <a:effectLst/>
                <a:latin typeface="Times New Roman" panose="02020603050405020304" pitchFamily="18" charset="0"/>
                <a:cs typeface="Times New Roman" panose="02020603050405020304" pitchFamily="18" charset="0"/>
              </a:rPr>
              <a:t>S- </a:t>
            </a:r>
            <a:r>
              <a:rPr lang="en-US" sz="4000" b="1" dirty="0" err="1">
                <a:effectLst/>
                <a:latin typeface="Times New Roman" panose="02020603050405020304" pitchFamily="18" charset="0"/>
                <a:cs typeface="Times New Roman" panose="02020603050405020304" pitchFamily="18" charset="0"/>
              </a:rPr>
              <a:t>Öğrenci</a:t>
            </a:r>
            <a:r>
              <a:rPr lang="tr-TR" sz="4000" b="1" dirty="0" err="1">
                <a:effectLst/>
                <a:latin typeface="Times New Roman" panose="02020603050405020304" pitchFamily="18" charset="0"/>
                <a:cs typeface="Times New Roman" panose="02020603050405020304" pitchFamily="18" charset="0"/>
              </a:rPr>
              <a:t>lerin</a:t>
            </a:r>
            <a:r>
              <a:rPr lang="tr-TR" sz="4000" b="1" dirty="0">
                <a:effectLst/>
                <a:latin typeface="Times New Roman" panose="02020603050405020304" pitchFamily="18" charset="0"/>
                <a:cs typeface="Times New Roman" panose="02020603050405020304" pitchFamily="18" charset="0"/>
              </a:rPr>
              <a:t> çalıştırılamayacağı işler nelerdir?</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51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4852504-26D7-4AB1-8F1E-23E8504EDB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TM04033917[[fn=Berlin]]</Template>
  <TotalTime>0</TotalTime>
  <Words>2345</Words>
  <Application>Microsoft Office PowerPoint</Application>
  <PresentationFormat>Özel</PresentationFormat>
  <Paragraphs>230</Paragraphs>
  <Slides>66</Slides>
  <Notes>2</Notes>
  <HiddenSlides>4</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66</vt:i4>
      </vt:variant>
    </vt:vector>
  </HeadingPairs>
  <TitlesOfParts>
    <vt:vector size="73" baseType="lpstr">
      <vt:lpstr>Arial</vt:lpstr>
      <vt:lpstr>Arial Black</vt:lpstr>
      <vt:lpstr>Constantia</vt:lpstr>
      <vt:lpstr>Google Sans</vt:lpstr>
      <vt:lpstr>Times New Roman</vt:lpstr>
      <vt:lpstr>Trebuchet MS</vt:lpstr>
      <vt:lpstr>Berlin</vt:lpstr>
      <vt:lpstr> İŞLETMELERDE MESLEKİ EĞİTİM TOPLANTISI</vt:lpstr>
      <vt:lpstr>Önemli Bir Nokta</vt:lpstr>
      <vt:lpstr>BEN KİMİM?  </vt:lpstr>
      <vt:lpstr>İÇERİK</vt:lpstr>
      <vt:lpstr>İÇERİK</vt:lpstr>
      <vt:lpstr>İÇERİK</vt:lpstr>
      <vt:lpstr> KOORDİNATÖR ÖĞRETMENLERİN GÖREVLERİ HAKKINDA</vt:lpstr>
      <vt:lpstr>PowerPoint Sunusu</vt:lpstr>
      <vt:lpstr>PowerPoint Sunusu</vt:lpstr>
      <vt:lpstr>PowerPoint Sunusu</vt:lpstr>
      <vt:lpstr>PowerPoint Sunusu</vt:lpstr>
      <vt:lpstr>PowerPoint Sunusu</vt:lpstr>
      <vt:lpstr>ARA TATİL, YARIYIL ve YAZ TATİLİ</vt:lpstr>
      <vt:lpstr>İŞYERİ DEĞİŞİKLİĞİ</vt:lpstr>
      <vt:lpstr>İŞYERİ DEĞİŞİKLİĞİ PROSEDÜRÜ</vt:lpstr>
      <vt:lpstr>BİLGİLERİMİZİ TAZELEYELİM</vt:lpstr>
      <vt:lpstr>PowerPoint Sunusu</vt:lpstr>
      <vt:lpstr>BİLGİLERİMİZİ TAZELEYELİM</vt:lpstr>
      <vt:lpstr>BİLGİLERİMİZİ TAZELEYELİM</vt:lpstr>
      <vt:lpstr>YENİ BİLGİ</vt:lpstr>
      <vt:lpstr>KORONAVİRÜS BİLGİLENDİRMESİ</vt:lpstr>
      <vt:lpstr> KOORDİNATÖRLÜK SAATLERİNİN PLANLANMASI</vt:lpstr>
      <vt:lpstr>İŞLETMELERDE MESLEKİ EĞİTİM ÖĞRENCİ SAYILARININ VE GÜNLERİN BELİRLENMESİ</vt:lpstr>
      <vt:lpstr>KOORDİNATÖRLÜK GÖREVİ İLE İLGİLİ</vt:lpstr>
      <vt:lpstr>İŞLETMELERDE MESLEKİ EĞİTİM KOORDİNATÖRLÜK SAATLERİNİN BELİRLENMESİ</vt:lpstr>
      <vt:lpstr>İŞLETMELERDE MESLEKİ EĞİTİM KOORDİNATÖRLÜK ÜCRETLERİNİN BELİRLENMESİ</vt:lpstr>
      <vt:lpstr>EN GEÇ  2 EYLÜL 2021 PERŞEMBE GÜNÜ</vt:lpstr>
      <vt:lpstr>İŞ DOSYASI VE SÖZLEŞME BEDELİ</vt:lpstr>
      <vt:lpstr>EN GEÇ  17 EYLÜL 2021 CUMA GÜNÜ</vt:lpstr>
      <vt:lpstr>DEVLET KATKI PAYI VE ÖDEMELER İLE İLGİLİ AÇIKLAMALAR</vt:lpstr>
      <vt:lpstr>DEVLET KATKI PAYI İLE İLGİLİ SORULAR</vt:lpstr>
      <vt:lpstr>DEVLET KATKI PAYI İLE İLGİLİ SORULAR</vt:lpstr>
      <vt:lpstr>SON SINIF ÖĞRENCİLERİNİN SOSYAL GÜVENCE DURUMLARININ TESPİTİ</vt:lpstr>
      <vt:lpstr>SİGORTA MEVZUU</vt:lpstr>
      <vt:lpstr>SİGORTA MEVZUU</vt:lpstr>
      <vt:lpstr>SİGORTA MEVZUU</vt:lpstr>
      <vt:lpstr>YAPILAN MÜSTEHAKLIK SORGULAMASINDA</vt:lpstr>
      <vt:lpstr>PowerPoint Sunusu</vt:lpstr>
      <vt:lpstr>PowerPoint Sunusu</vt:lpstr>
      <vt:lpstr>PowerPoint Sunusu</vt:lpstr>
      <vt:lpstr>PowerPoint Sunusu</vt:lpstr>
      <vt:lpstr>SİGORTA MEVZUU</vt:lpstr>
      <vt:lpstr>Öğrencilere, İş Sağlığı ve Güvenliği Eğitimlerinin Verilmesi ile İş yerinde Covid-19 İçin Alınacak Önlemler broşürünün öğrencilere dağıtılması ve yapılacak iş ve işlemlerin planlanması</vt:lpstr>
      <vt:lpstr>İŞ SAĞLIĞI VE GÜVENLİĞİ EĞİTİMLERİ İLE COVİD 19 EĞİTİMLERİNİN VERİLME SÜRESİ</vt:lpstr>
      <vt:lpstr>İŞ GÜVENLİĞİ TALİMATI VE TUTANAĞI  ÖN SAYFA</vt:lpstr>
      <vt:lpstr>İŞ GÜVENLİĞİ TALİMATI VE TUTANAĞI  ARKA SAYFA (İMZALAR TAMAMLANIP OKUL YÖNETİMİNE TESLİM EDİLECEK.)</vt:lpstr>
      <vt:lpstr>İŞ GÜVENLİĞİ TALİMATI VE TUTANAĞI (ÖĞRETMEN TARAFINDAN ÖĞRENCİYE SÖZLÜ OLARAK ANLATILACAK.)</vt:lpstr>
      <vt:lpstr>İŞ GÜVENLİĞİ TALİMATI VE TUTANAĞI  İMZA EVRAKI</vt:lpstr>
      <vt:lpstr>COVİD-19 İÇİN İŞYERİNDE ALINACAK ÖNLEMLER (ÖĞRETMEN TARAFINDAN ÖĞRENCİYE SÖZLÜ OLARAK ANLATILACAK.)</vt:lpstr>
      <vt:lpstr>CORONAVİRÜS BİLGİLENDİRME TUTANAĞI  İMZA EVRAKI</vt:lpstr>
      <vt:lpstr>ŞİMDİ SINAV ZAMANI</vt:lpstr>
      <vt:lpstr>EN GEÇ  13 EYLÜL 2021 PAZARTESİ GÜNÜ</vt:lpstr>
      <vt:lpstr>İşletmelerde Mesleki Eğitim Öğrencilerin, İşe Giriş Sağlık Raporunun Aldırılması ve idareye teslim tarihinin belirlenmesi</vt:lpstr>
      <vt:lpstr>İŞE GİRİŞ SAĞLIK RAPORU NEDİR?</vt:lpstr>
      <vt:lpstr>İşe Giriş Raporu Neden İsteniyor?</vt:lpstr>
      <vt:lpstr>İşe Giriş Raporu Ne Zaman İstenir?</vt:lpstr>
      <vt:lpstr>İŞ İÇİN SAĞLIK RAPORU OLMADAN İŞE BAŞLANILAMAZ MI?</vt:lpstr>
      <vt:lpstr>BÖLÜMLERİN TEKLİKE SINIFLARI</vt:lpstr>
      <vt:lpstr>İş Yerinde İş Yeri Hekimimiz Yok, Kanunen De Zorunlu Değilmiş, Ne Yapmalıyım?</vt:lpstr>
      <vt:lpstr>Edremit’te Bulunan OSGB Firmaları</vt:lpstr>
      <vt:lpstr>Aile Hekimi İşe Giriş Raporu Verebilir Mi?</vt:lpstr>
      <vt:lpstr>EN GEÇ  13 EYLÜL 2021 PAZARTESİ GÜNÜ</vt:lpstr>
      <vt:lpstr>İşletmelerde Mesleki Eğitim Öğrencilerini, Covid Aşısı Hakkında Bilgilendirme</vt:lpstr>
      <vt:lpstr>Covid Aşısı Hakkında Bilgilendirme</vt:lpstr>
      <vt:lpstr>USTA ÖĞRETİCİLİK BELGESİ İLE İLGİLİ EVRAKLARIN TESLİMİ</vt:lpstr>
      <vt:lpstr>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2015-08-28T08:54:51Z</dcterms:created>
  <dcterms:modified xsi:type="dcterms:W3CDTF">2021-08-25T06:42:01Z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ies>
</file>